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06" r:id="rId2"/>
    <p:sldId id="530" r:id="rId3"/>
    <p:sldId id="532" r:id="rId4"/>
    <p:sldId id="531" r:id="rId5"/>
    <p:sldId id="523" r:id="rId6"/>
    <p:sldId id="522" r:id="rId7"/>
    <p:sldId id="513" r:id="rId8"/>
    <p:sldId id="538" r:id="rId9"/>
    <p:sldId id="537" r:id="rId10"/>
    <p:sldId id="527" r:id="rId11"/>
    <p:sldId id="533" r:id="rId12"/>
    <p:sldId id="534" r:id="rId13"/>
    <p:sldId id="535" r:id="rId14"/>
    <p:sldId id="259" r:id="rId15"/>
    <p:sldId id="487" r:id="rId16"/>
    <p:sldId id="501" r:id="rId17"/>
    <p:sldId id="536" r:id="rId18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ve Barros dos Santos" initials="RBdS" lastIdx="1" clrIdx="0">
    <p:extLst>
      <p:ext uri="{19B8F6BF-5375-455C-9EA6-DF929625EA0E}">
        <p15:presenceInfo xmlns:p15="http://schemas.microsoft.com/office/powerpoint/2012/main" userId="c46d0ca5155942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483"/>
    <a:srgbClr val="8F764A"/>
    <a:srgbClr val="F8F8F8"/>
    <a:srgbClr val="EEEEEE"/>
    <a:srgbClr val="DCDCDC"/>
    <a:srgbClr val="D9D9D9"/>
    <a:srgbClr val="EAEAEA"/>
    <a:srgbClr val="F4F4F4"/>
    <a:srgbClr val="ECECE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87" autoAdjust="0"/>
    <p:restoredTop sz="76047" autoAdjust="0"/>
  </p:normalViewPr>
  <p:slideViewPr>
    <p:cSldViewPr snapToGrid="0">
      <p:cViewPr varScale="1">
        <p:scale>
          <a:sx n="54" d="100"/>
          <a:sy n="54" d="100"/>
        </p:scale>
        <p:origin x="216" y="4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6113"/>
    </p:cViewPr>
  </p:sorterViewPr>
  <p:notesViewPr>
    <p:cSldViewPr snapToGrid="0">
      <p:cViewPr varScale="1">
        <p:scale>
          <a:sx n="86" d="100"/>
          <a:sy n="86" d="100"/>
        </p:scale>
        <p:origin x="3822" y="-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7A5AD7-8C10-4475-BD2A-9327C5C00DFC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EF8375-D3A8-48D0-A82D-0790321D6E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7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16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93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8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FA4C-DA5B-4719-B655-F9189A7A827E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2276-A8D3-4FF0-895D-B5F354073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7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4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png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legislacao/1033911/lei-10848-04" TargetMode="External"/><Relationship Id="rId2" Type="http://schemas.openxmlformats.org/officeDocument/2006/relationships/hyperlink" Target="https://www.jusbrasil.com.br/topicos/27999428/artigo-3a-da-lei-n-10848-de-15-de-marco-de-200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usbrasil.com.br/legislacao/97474/decreto-5177-04" TargetMode="External"/><Relationship Id="rId4" Type="http://schemas.openxmlformats.org/officeDocument/2006/relationships/hyperlink" Target="https://www.jusbrasil.com.br/legislacao/97523/decreto-5163-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>
          <a:xfrm>
            <a:off x="1492567" y="711200"/>
            <a:ext cx="9388793" cy="1579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 dirty="0">
                <a:solidFill>
                  <a:srgbClr val="0070C0"/>
                </a:solidFill>
                <a:latin typeface="+mn-lt"/>
              </a:rPr>
              <a:t>Avaliação das Condições de Atendimento ao SIN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EA4B32-50BA-4375-AF8A-6EE5B19A4C4C}"/>
              </a:ext>
            </a:extLst>
          </p:cNvPr>
          <p:cNvSpPr txBox="1"/>
          <p:nvPr/>
        </p:nvSpPr>
        <p:spPr>
          <a:xfrm>
            <a:off x="7579360" y="6116320"/>
            <a:ext cx="455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Reive Barros dos Santos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32E541-E6D1-41B3-941A-439B68C2A3CD}"/>
              </a:ext>
            </a:extLst>
          </p:cNvPr>
          <p:cNvSpPr txBox="1"/>
          <p:nvPr/>
        </p:nvSpPr>
        <p:spPr>
          <a:xfrm>
            <a:off x="1147127" y="3383280"/>
            <a:ext cx="10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effectLst/>
                <a:latin typeface="Calibri "/>
                <a:ea typeface="Calibri" panose="020F0502020204030204" pitchFamily="34" charset="0"/>
                <a:cs typeface="Calibri" panose="020F0502020204030204" pitchFamily="34" charset="0"/>
              </a:rPr>
              <a:t>Apagão 20 anos depois: a história pode se repetir?"</a:t>
            </a:r>
            <a:endParaRPr lang="pt-BR" sz="3600" b="1" dirty="0">
              <a:solidFill>
                <a:srgbClr val="FF000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53019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2712FD-FF55-49C8-BF1B-11A79B2D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" y="1212912"/>
            <a:ext cx="12144285" cy="44321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62CE9B2-7AE6-4B5E-B099-FA7D794FB3EE}"/>
              </a:ext>
            </a:extLst>
          </p:cNvPr>
          <p:cNvSpPr txBox="1"/>
          <p:nvPr/>
        </p:nvSpPr>
        <p:spPr>
          <a:xfrm>
            <a:off x="314960" y="254000"/>
            <a:ext cx="57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Solução Estrutural - Leilão de Capacidade</a:t>
            </a:r>
          </a:p>
        </p:txBody>
      </p:sp>
    </p:spTree>
    <p:extLst>
      <p:ext uri="{BB962C8B-B14F-4D97-AF65-F5344CB8AC3E}">
        <p14:creationId xmlns:p14="http://schemas.microsoft.com/office/powerpoint/2010/main" val="280811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9E0002D-7D28-4B55-9549-A158563F93DF}"/>
              </a:ext>
            </a:extLst>
          </p:cNvPr>
          <p:cNvSpPr txBox="1"/>
          <p:nvPr/>
        </p:nvSpPr>
        <p:spPr>
          <a:xfrm>
            <a:off x="195940" y="1541861"/>
            <a:ext cx="11861074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i="0" u="none" strike="noStrike" baseline="0" dirty="0">
                <a:solidFill>
                  <a:srgbClr val="0070C0"/>
                </a:solidFill>
              </a:rPr>
              <a:t>Possibilidade de contratação de reserva de capacidade com modalidade licitação;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i="0" u="none" strike="noStrike" baseline="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Atribuição ao Poder Concedente para homologar a quantidade de reserva de capacidade a ser contratada;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Possibilidade de empreendimentos, novos e existentes participarem da licitação;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Rateio dos custos decorrentes da contratação entre todos os </a:t>
            </a:r>
            <a:r>
              <a:rPr lang="pt-BR" sz="2400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</a:rPr>
              <a:t>usuários</a:t>
            </a:r>
            <a:r>
              <a:rPr lang="pt-BR" sz="2400" dirty="0">
                <a:solidFill>
                  <a:srgbClr val="0070C0"/>
                </a:solidFill>
              </a:rPr>
              <a:t> finais do SIN ( Regulados, Livres e Autoprodutores;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Cobrança mediante encargo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58FB5A5-2841-40E9-93E2-00EF9943A500}"/>
              </a:ext>
            </a:extLst>
          </p:cNvPr>
          <p:cNvSpPr txBox="1"/>
          <p:nvPr/>
        </p:nvSpPr>
        <p:spPr>
          <a:xfrm>
            <a:off x="243840" y="71120"/>
            <a:ext cx="846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Leilão de Capacidade - Fundamentos Legais – Lei 14.120/2021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B27A9BE-C15F-4794-A40E-29204C359607}"/>
              </a:ext>
            </a:extLst>
          </p:cNvPr>
          <p:cNvSpPr txBox="1"/>
          <p:nvPr/>
        </p:nvSpPr>
        <p:spPr>
          <a:xfrm>
            <a:off x="203200" y="5567680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strike="noStrike" baseline="0" dirty="0">
                <a:solidFill>
                  <a:schemeClr val="bg1">
                    <a:lumMod val="95000"/>
                  </a:schemeClr>
                </a:solidFill>
              </a:rPr>
              <a:t>Portaria 518/2021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34810B4-76A5-4C75-B3BD-2E16CAA9FBE9}"/>
              </a:ext>
            </a:extLst>
          </p:cNvPr>
          <p:cNvSpPr txBox="1"/>
          <p:nvPr/>
        </p:nvSpPr>
        <p:spPr>
          <a:xfrm>
            <a:off x="301652" y="1422400"/>
            <a:ext cx="177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strike="noStrike" baseline="0" dirty="0">
                <a:solidFill>
                  <a:schemeClr val="bg1">
                    <a:lumMod val="95000"/>
                  </a:schemeClr>
                </a:solidFill>
              </a:rPr>
              <a:t>Lei 14.120/2021</a:t>
            </a:r>
            <a:endParaRPr lang="pt-BR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C33E723-9AF0-4366-96CC-F936359B1C97}"/>
              </a:ext>
            </a:extLst>
          </p:cNvPr>
          <p:cNvSpPr txBox="1"/>
          <p:nvPr/>
        </p:nvSpPr>
        <p:spPr>
          <a:xfrm>
            <a:off x="301652" y="1138270"/>
            <a:ext cx="11687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i="0" u="none" strike="noStrike" baseline="0" dirty="0">
                <a:solidFill>
                  <a:srgbClr val="0070C0"/>
                </a:solidFill>
              </a:rPr>
              <a:t>A contratação será realizada por Leilões promovidos pela ANEEL;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i="0" u="none" strike="noStrike" baseline="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A contratação será por meio do Contrato de Potência de Reserva de Capacidade – CRCAP entre os vendedores e a CCEE;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Os CRCAP serão estabelecidos na modalidade de disponibilidade de potência em MW, vigência máxima de quinze anos;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Rateio dos custos decorrentes da contratação entre todos os usuários finais do SIN </a:t>
            </a:r>
          </a:p>
          <a:p>
            <a:pPr algn="just"/>
            <a:r>
              <a:rPr lang="pt-BR" sz="2400" dirty="0">
                <a:solidFill>
                  <a:srgbClr val="0070C0"/>
                </a:solidFill>
              </a:rPr>
              <a:t>    (Regulados, Livres e Autoprodutores);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A Energia associada ao empreendimento que comercializar potência para reserva de capacidade constituirá lastro para venda podendo ser negociada em qualquer ambiente de comercialização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58FB5A5-2841-40E9-93E2-00EF9943A500}"/>
              </a:ext>
            </a:extLst>
          </p:cNvPr>
          <p:cNvSpPr txBox="1"/>
          <p:nvPr/>
        </p:nvSpPr>
        <p:spPr>
          <a:xfrm>
            <a:off x="243839" y="71120"/>
            <a:ext cx="886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Leilão de Capacidade - Fundamentos Legais – Decreto 10.707/2021</a:t>
            </a:r>
          </a:p>
        </p:txBody>
      </p:sp>
    </p:spTree>
    <p:extLst>
      <p:ext uri="{BB962C8B-B14F-4D97-AF65-F5344CB8AC3E}">
        <p14:creationId xmlns:p14="http://schemas.microsoft.com/office/powerpoint/2010/main" val="396235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034810B4-76A5-4C75-B3BD-2E16CAA9FBE9}"/>
              </a:ext>
            </a:extLst>
          </p:cNvPr>
          <p:cNvSpPr txBox="1"/>
          <p:nvPr/>
        </p:nvSpPr>
        <p:spPr>
          <a:xfrm>
            <a:off x="301652" y="1422400"/>
            <a:ext cx="177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strike="noStrike" baseline="0" dirty="0">
                <a:solidFill>
                  <a:schemeClr val="bg1">
                    <a:lumMod val="95000"/>
                  </a:schemeClr>
                </a:solidFill>
              </a:rPr>
              <a:t>Lei 14.120/2021</a:t>
            </a:r>
            <a:endParaRPr lang="pt-BR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2D20A89-77E8-4E96-8A5E-F719F3C34B53}"/>
              </a:ext>
            </a:extLst>
          </p:cNvPr>
          <p:cNvSpPr txBox="1"/>
          <p:nvPr/>
        </p:nvSpPr>
        <p:spPr>
          <a:xfrm>
            <a:off x="398704" y="3261360"/>
            <a:ext cx="1501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i="0" strike="noStrike" baseline="0" dirty="0">
                <a:solidFill>
                  <a:schemeClr val="bg1">
                    <a:lumMod val="95000"/>
                  </a:schemeClr>
                </a:solidFill>
              </a:rPr>
              <a:t>Decreto </a:t>
            </a:r>
          </a:p>
          <a:p>
            <a:pPr algn="ctr"/>
            <a:r>
              <a:rPr lang="pt-BR" sz="1800" b="1" i="0" strike="noStrike" baseline="0" dirty="0">
                <a:solidFill>
                  <a:schemeClr val="bg1">
                    <a:lumMod val="95000"/>
                  </a:schemeClr>
                </a:solidFill>
              </a:rPr>
              <a:t>10.707/2021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58FB5A5-2841-40E9-93E2-00EF9943A500}"/>
              </a:ext>
            </a:extLst>
          </p:cNvPr>
          <p:cNvSpPr txBox="1"/>
          <p:nvPr/>
        </p:nvSpPr>
        <p:spPr>
          <a:xfrm>
            <a:off x="256902" y="71120"/>
            <a:ext cx="925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Leilão de Capacidade - Fundamentos Legais – Portaria MME 518/2021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5116A88-7F75-4171-B3F1-2EADDAF5DC39}"/>
              </a:ext>
            </a:extLst>
          </p:cNvPr>
          <p:cNvSpPr txBox="1"/>
          <p:nvPr/>
        </p:nvSpPr>
        <p:spPr>
          <a:xfrm>
            <a:off x="1" y="1200320"/>
            <a:ext cx="11890348" cy="502105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857250" lvl="1" indent="-4000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u="sng" dirty="0">
                <a:solidFill>
                  <a:srgbClr val="0070C0"/>
                </a:solidFill>
              </a:rPr>
              <a:t>Produto com Potência Flexível: </a:t>
            </a:r>
            <a:r>
              <a:rPr lang="pt-BR" sz="2400" dirty="0">
                <a:solidFill>
                  <a:srgbClr val="0070C0"/>
                </a:solidFill>
              </a:rPr>
              <a:t>oriundos de empreendimentos </a:t>
            </a:r>
            <a:r>
              <a:rPr lang="pt-BR" sz="2400" b="1" u="sng" dirty="0">
                <a:solidFill>
                  <a:srgbClr val="0070C0"/>
                </a:solidFill>
              </a:rPr>
              <a:t>termelétricos</a:t>
            </a:r>
            <a:r>
              <a:rPr lang="pt-BR" sz="2400" dirty="0">
                <a:solidFill>
                  <a:srgbClr val="0070C0"/>
                </a:solidFill>
              </a:rPr>
              <a:t> e </a:t>
            </a:r>
            <a:r>
              <a:rPr lang="pt-BR" sz="2400" b="1" u="sng" dirty="0">
                <a:solidFill>
                  <a:srgbClr val="0070C0"/>
                </a:solidFill>
              </a:rPr>
              <a:t>hidrelétricos</a:t>
            </a:r>
            <a:r>
              <a:rPr lang="pt-BR" sz="2400" dirty="0">
                <a:solidFill>
                  <a:srgbClr val="0070C0"/>
                </a:solidFill>
              </a:rPr>
              <a:t> com capacidade de modulação de carga e flexibilidade de operação </a:t>
            </a:r>
            <a:r>
              <a:rPr lang="pt-BR" sz="2400" i="1" dirty="0">
                <a:solidFill>
                  <a:srgbClr val="0070C0"/>
                </a:solidFill>
              </a:rPr>
              <a:t>(sem energia associada, o compromisso é disponibilidade de potência);</a:t>
            </a:r>
          </a:p>
          <a:p>
            <a:pPr marL="857250" lvl="1" indent="-4000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u="sng" dirty="0">
                <a:solidFill>
                  <a:srgbClr val="0070C0"/>
                </a:solidFill>
              </a:rPr>
              <a:t>Produto com potência Inflexível</a:t>
            </a:r>
            <a:r>
              <a:rPr lang="pt-BR" sz="2400" dirty="0">
                <a:solidFill>
                  <a:srgbClr val="0070C0"/>
                </a:solidFill>
              </a:rPr>
              <a:t>: oriundos de empreendimento </a:t>
            </a:r>
            <a:r>
              <a:rPr lang="pt-BR" sz="2400" b="1" u="sng" dirty="0">
                <a:solidFill>
                  <a:srgbClr val="0070C0"/>
                </a:solidFill>
              </a:rPr>
              <a:t>termelétricos</a:t>
            </a:r>
            <a:r>
              <a:rPr lang="pt-BR" sz="2400" dirty="0">
                <a:solidFill>
                  <a:srgbClr val="0070C0"/>
                </a:solidFill>
              </a:rPr>
              <a:t> com capacidade de modulação de carga e flexibilidade de operação com inflexibilidade entre 10 % e 30% e serão negociados em duas fases:</a:t>
            </a:r>
          </a:p>
          <a:p>
            <a:pPr marL="1314450" lvl="2" indent="-4000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Na primeira será </a:t>
            </a:r>
            <a:r>
              <a:rPr lang="pt-BR" sz="2400" dirty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negociada</a:t>
            </a:r>
            <a:r>
              <a:rPr lang="pt-BR" sz="2400" dirty="0">
                <a:solidFill>
                  <a:srgbClr val="0070C0"/>
                </a:solidFill>
              </a:rPr>
              <a:t> a flexibilidade;</a:t>
            </a:r>
          </a:p>
          <a:p>
            <a:pPr marL="1314450" lvl="2" indent="-4000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</a:rPr>
              <a:t>Na segunda fase será negociada a energia associada a inflexibilidade na modalidade </a:t>
            </a:r>
            <a:r>
              <a:rPr lang="pt-BR" sz="2400" i="1" dirty="0">
                <a:solidFill>
                  <a:srgbClr val="0070C0"/>
                </a:solidFill>
              </a:rPr>
              <a:t>“por quantidade” no ACR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834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273" y="1122588"/>
            <a:ext cx="4539881" cy="4975761"/>
          </a:xfrm>
          <a:prstGeom prst="rect">
            <a:avLst/>
          </a:prstGeom>
        </p:spPr>
      </p:pic>
      <p:sp>
        <p:nvSpPr>
          <p:cNvPr id="5" name="Retângulo 1">
            <a:extLst>
              <a:ext uri="{FF2B5EF4-FFF2-40B4-BE49-F238E27FC236}">
                <a16:creationId xmlns:a16="http://schemas.microsoft.com/office/drawing/2014/main" id="{B7CCC85B-9E68-45F1-B114-5FB3B7F97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176" y="1425370"/>
            <a:ext cx="3744256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Expansão Total = 50 GW</a:t>
            </a:r>
            <a:endParaRPr kumimoji="0" lang="en-US" altLang="pt-BR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90" y="5817332"/>
            <a:ext cx="1060924" cy="958667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245569" y="3312158"/>
            <a:ext cx="2540454" cy="3133962"/>
            <a:chOff x="9634827" y="1519145"/>
            <a:chExt cx="2494372" cy="307711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137" r="5015"/>
            <a:stretch/>
          </p:blipFill>
          <p:spPr>
            <a:xfrm>
              <a:off x="9634827" y="1519145"/>
              <a:ext cx="2494372" cy="3077116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10582169" y="2749926"/>
              <a:ext cx="694137" cy="5509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B67A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2030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236 GW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108860" y="194264"/>
            <a:ext cx="10629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>
              <a:defRPr sz="3200" b="1">
                <a:solidFill>
                  <a:schemeClr val="bg2">
                    <a:lumMod val="25000"/>
                  </a:schemeClr>
                </a:solidFill>
                <a:latin typeface="Calibri Light" panose="020F0302020204030204"/>
              </a:defRPr>
            </a:lvl1pPr>
          </a:lstStyle>
          <a:p>
            <a:r>
              <a:rPr lang="pt-BR" sz="2400" dirty="0">
                <a:solidFill>
                  <a:srgbClr val="0070C0"/>
                </a:solidFill>
                <a:latin typeface="+mn-lt"/>
              </a:rPr>
              <a:t>Evolução da Capacidade Instalada por Fonte</a:t>
            </a:r>
          </a:p>
        </p:txBody>
      </p:sp>
      <p:sp>
        <p:nvSpPr>
          <p:cNvPr id="17" name="CaixaDeTexto 2"/>
          <p:cNvSpPr txBox="1"/>
          <p:nvPr/>
        </p:nvSpPr>
        <p:spPr>
          <a:xfrm>
            <a:off x="2786023" y="6578635"/>
            <a:ext cx="3660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PDE 2030, capítulo 11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7475" y="853969"/>
            <a:ext cx="55896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b="1" dirty="0">
                <a:solidFill>
                  <a:srgbClr val="0070C0"/>
                </a:solidFill>
              </a:rPr>
              <a:t>PDE 2030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pt-BR" sz="1600" b="1" dirty="0">
                <a:solidFill>
                  <a:schemeClr val="bg2">
                    <a:lumMod val="50000"/>
                  </a:schemeClr>
                </a:solidFill>
              </a:rPr>
              <a:t>Distribuição do conjunto de projetos planejados e sinergias da expansão</a:t>
            </a:r>
          </a:p>
        </p:txBody>
      </p:sp>
      <p:grpSp>
        <p:nvGrpSpPr>
          <p:cNvPr id="36" name="Agrupar 35"/>
          <p:cNvGrpSpPr/>
          <p:nvPr/>
        </p:nvGrpSpPr>
        <p:grpSpPr>
          <a:xfrm>
            <a:off x="8939252" y="2157395"/>
            <a:ext cx="3105240" cy="3811675"/>
            <a:chOff x="8960148" y="2570833"/>
            <a:chExt cx="3270332" cy="4014325"/>
          </a:xfrm>
        </p:grpSpPr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0148" y="2570833"/>
              <a:ext cx="460721" cy="529251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15883" y="3207569"/>
              <a:ext cx="368577" cy="398856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9780" y="3649426"/>
              <a:ext cx="430006" cy="452548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2890"/>
            <a:stretch/>
          </p:blipFill>
          <p:spPr>
            <a:xfrm>
              <a:off x="8999780" y="4311805"/>
              <a:ext cx="557943" cy="1269845"/>
            </a:xfrm>
            <a:prstGeom prst="rect">
              <a:avLst/>
            </a:prstGeom>
          </p:spPr>
        </p:pic>
        <p:sp>
          <p:nvSpPr>
            <p:cNvPr id="41" name="Retângulo 40"/>
            <p:cNvSpPr/>
            <p:nvPr/>
          </p:nvSpPr>
          <p:spPr>
            <a:xfrm>
              <a:off x="9119391" y="2662565"/>
              <a:ext cx="26936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/>
              <a:r>
                <a:rPr lang="pt-BR" sz="12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UTE a Gás Natural: +</a:t>
              </a:r>
              <a:r>
                <a:rPr lang="pt-BR" sz="16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 15.408 MW </a:t>
              </a:r>
              <a:endParaRPr lang="pt-BR" sz="1200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9126114" y="3199285"/>
              <a:ext cx="20585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/>
              <a:r>
                <a:rPr lang="pt-BR" sz="12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UTE a Diesel: +</a:t>
              </a:r>
              <a:r>
                <a:rPr lang="pt-BR" sz="16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288 MW </a:t>
              </a:r>
              <a:endParaRPr lang="pt-BR" sz="1200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9126114" y="3697521"/>
              <a:ext cx="22092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/>
              <a:r>
                <a:rPr lang="pt-BR" sz="12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UTE Nuclear: +</a:t>
              </a:r>
              <a:r>
                <a:rPr lang="pt-BR" sz="16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1.405 MW </a:t>
              </a:r>
              <a:endParaRPr lang="pt-BR" sz="1200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9214783" y="4286741"/>
              <a:ext cx="30156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/>
              <a:r>
                <a:rPr lang="pt-BR" sz="12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Gasodutos: +</a:t>
              </a:r>
              <a:r>
                <a:rPr lang="pt-BR" sz="16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pt-BR" sz="11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transporte </a:t>
              </a:r>
              <a:r>
                <a:rPr lang="pt-BR" sz="16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+ 2 </a:t>
              </a:r>
              <a:r>
                <a:rPr lang="pt-BR" sz="105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escoamento</a:t>
              </a:r>
              <a:r>
                <a:rPr lang="pt-BR" sz="16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  </a:t>
              </a:r>
              <a:endParaRPr lang="pt-BR" sz="1200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9278751" y="4732477"/>
              <a:ext cx="17080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/>
              <a:r>
                <a:rPr lang="pt-BR" sz="12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Terminal de GNL: +</a:t>
              </a:r>
              <a:r>
                <a:rPr lang="pt-BR" sz="16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5 </a:t>
              </a:r>
              <a:endParaRPr lang="pt-BR" sz="1200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9221613" y="5192873"/>
              <a:ext cx="15856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/>
              <a:r>
                <a:rPr lang="pt-BR" sz="12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UPGN: +2 (RJ e SE)</a:t>
              </a:r>
              <a:r>
                <a:rPr lang="pt-BR" sz="16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 </a:t>
              </a:r>
              <a:endParaRPr lang="pt-BR" sz="1200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9209687" y="5704375"/>
              <a:ext cx="15949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/>
              <a:r>
                <a:rPr lang="pt-BR" sz="12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Unidade Produtivas</a:t>
              </a:r>
              <a:endParaRPr lang="pt-BR" sz="1200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9209687" y="6103216"/>
              <a:ext cx="19861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/>
              <a:r>
                <a:rPr lang="pt-BR" sz="12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Unidade Produtivas União</a:t>
              </a:r>
              <a:endParaRPr lang="pt-BR" sz="1200" dirty="0"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49" name="Imagem 48"/>
            <p:cNvPicPr/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80034" r="74762" b="11483"/>
            <a:stretch/>
          </p:blipFill>
          <p:spPr>
            <a:xfrm>
              <a:off x="9034267" y="5632657"/>
              <a:ext cx="438150" cy="952501"/>
            </a:xfrm>
            <a:prstGeom prst="rect">
              <a:avLst/>
            </a:prstGeom>
          </p:spPr>
        </p:pic>
      </p:grpSp>
      <p:grpSp>
        <p:nvGrpSpPr>
          <p:cNvPr id="50" name="Agrupar 49"/>
          <p:cNvGrpSpPr/>
          <p:nvPr/>
        </p:nvGrpSpPr>
        <p:grpSpPr>
          <a:xfrm>
            <a:off x="5828313" y="1433884"/>
            <a:ext cx="5940261" cy="5077453"/>
            <a:chOff x="5263650" y="1430610"/>
            <a:chExt cx="6256078" cy="5347399"/>
          </a:xfrm>
        </p:grpSpPr>
        <p:grpSp>
          <p:nvGrpSpPr>
            <p:cNvPr id="51" name="Agrupar 50"/>
            <p:cNvGrpSpPr/>
            <p:nvPr/>
          </p:nvGrpSpPr>
          <p:grpSpPr>
            <a:xfrm>
              <a:off x="5263650" y="1430610"/>
              <a:ext cx="3364808" cy="5333411"/>
              <a:chOff x="4857263" y="1846108"/>
              <a:chExt cx="3711480" cy="5333411"/>
            </a:xfrm>
          </p:grpSpPr>
          <p:sp>
            <p:nvSpPr>
              <p:cNvPr id="54" name="Retângulo 53"/>
              <p:cNvSpPr/>
              <p:nvPr/>
            </p:nvSpPr>
            <p:spPr>
              <a:xfrm>
                <a:off x="5366719" y="5227891"/>
                <a:ext cx="28437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/>
                <a:r>
                  <a:rPr lang="pt-BR" sz="1200" b="1" dirty="0">
                    <a:solidFill>
                      <a:srgbClr val="0070C0"/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Usina Biodiesel: </a:t>
                </a:r>
                <a:r>
                  <a:rPr lang="pt-BR" sz="1600" b="1" dirty="0">
                    <a:solidFill>
                      <a:srgbClr val="0070C0"/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+2,8 </a:t>
                </a:r>
                <a:r>
                  <a:rPr lang="pt-BR" sz="1200" b="1" dirty="0">
                    <a:solidFill>
                      <a:srgbClr val="0070C0"/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bilhões litros</a:t>
                </a:r>
                <a:endParaRPr lang="pt-BR" sz="1200" dirty="0">
                  <a:solidFill>
                    <a:srgbClr val="0070C0"/>
                  </a:solidFill>
                  <a:effectLst/>
                </a:endParaRPr>
              </a:p>
            </p:txBody>
          </p:sp>
          <p:grpSp>
            <p:nvGrpSpPr>
              <p:cNvPr id="55" name="Agrupar 54"/>
              <p:cNvGrpSpPr/>
              <p:nvPr/>
            </p:nvGrpSpPr>
            <p:grpSpPr>
              <a:xfrm>
                <a:off x="4857263" y="1846108"/>
                <a:ext cx="3711480" cy="5333411"/>
                <a:chOff x="5897979" y="1430610"/>
                <a:chExt cx="3711480" cy="5333411"/>
              </a:xfrm>
            </p:grpSpPr>
            <p:pic>
              <p:nvPicPr>
                <p:cNvPr id="56" name="Imagem 55"/>
                <p:cNvPicPr/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897979" y="1430610"/>
                  <a:ext cx="1052919" cy="5333411"/>
                </a:xfrm>
                <a:prstGeom prst="rect">
                  <a:avLst/>
                </a:prstGeom>
              </p:spPr>
            </p:pic>
            <p:sp>
              <p:nvSpPr>
                <p:cNvPr id="57" name="Retângulo 56"/>
                <p:cNvSpPr/>
                <p:nvPr/>
              </p:nvSpPr>
              <p:spPr>
                <a:xfrm>
                  <a:off x="6408891" y="2356823"/>
                  <a:ext cx="199130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28600"/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UHEs: </a:t>
                  </a:r>
                  <a:r>
                    <a:rPr lang="pt-BR" sz="16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+ 4.537 </a:t>
                  </a:r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MW </a:t>
                  </a:r>
                  <a:endParaRPr lang="pt-BR" sz="1050" dirty="0">
                    <a:solidFill>
                      <a:srgbClr val="0070C0"/>
                    </a:solidFill>
                    <a:effectLst/>
                  </a:endParaRPr>
                </a:p>
              </p:txBody>
            </p:sp>
            <p:sp>
              <p:nvSpPr>
                <p:cNvPr id="58" name="Retângulo 57"/>
                <p:cNvSpPr/>
                <p:nvPr/>
              </p:nvSpPr>
              <p:spPr>
                <a:xfrm>
                  <a:off x="6408891" y="2842047"/>
                  <a:ext cx="192764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28600"/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PCHs: </a:t>
                  </a:r>
                  <a:r>
                    <a:rPr lang="pt-BR" sz="16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+2.246 </a:t>
                  </a:r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MW </a:t>
                  </a:r>
                  <a:endParaRPr lang="pt-BR" sz="1200" dirty="0">
                    <a:solidFill>
                      <a:srgbClr val="0070C0"/>
                    </a:solidFill>
                    <a:effectLst/>
                  </a:endParaRPr>
                </a:p>
              </p:txBody>
            </p:sp>
            <p:sp>
              <p:nvSpPr>
                <p:cNvPr id="59" name="Retângulo 58"/>
                <p:cNvSpPr/>
                <p:nvPr/>
              </p:nvSpPr>
              <p:spPr>
                <a:xfrm>
                  <a:off x="6408891" y="3333082"/>
                  <a:ext cx="185557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28600"/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UFV: </a:t>
                  </a:r>
                  <a:r>
                    <a:rPr lang="pt-BR" sz="16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+5.332 </a:t>
                  </a:r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MW </a:t>
                  </a:r>
                  <a:endParaRPr lang="pt-BR" sz="1200" dirty="0">
                    <a:solidFill>
                      <a:srgbClr val="0070C0"/>
                    </a:solidFill>
                    <a:effectLst/>
                  </a:endParaRPr>
                </a:p>
              </p:txBody>
            </p:sp>
            <p:sp>
              <p:nvSpPr>
                <p:cNvPr id="60" name="Retângulo 59"/>
                <p:cNvSpPr/>
                <p:nvPr/>
              </p:nvSpPr>
              <p:spPr>
                <a:xfrm>
                  <a:off x="6424439" y="3821499"/>
                  <a:ext cx="204469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28600"/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Eólica: </a:t>
                  </a:r>
                  <a:r>
                    <a:rPr lang="pt-BR" sz="16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+16.363 </a:t>
                  </a:r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MW</a:t>
                  </a:r>
                  <a:r>
                    <a:rPr lang="pt-BR" sz="16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>
                    <a:solidFill>
                      <a:srgbClr val="0070C0"/>
                    </a:solidFill>
                    <a:effectLst/>
                  </a:endParaRPr>
                </a:p>
              </p:txBody>
            </p:sp>
            <p:sp>
              <p:nvSpPr>
                <p:cNvPr id="61" name="Retângulo 60"/>
                <p:cNvSpPr/>
                <p:nvPr/>
              </p:nvSpPr>
              <p:spPr>
                <a:xfrm>
                  <a:off x="6424439" y="4277088"/>
                  <a:ext cx="263490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28600"/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UTE a Biomassa: </a:t>
                  </a:r>
                  <a:r>
                    <a:rPr lang="pt-BR" sz="16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+1.095 </a:t>
                  </a:r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MW </a:t>
                  </a:r>
                  <a:endParaRPr lang="pt-BR" sz="1200" dirty="0">
                    <a:solidFill>
                      <a:srgbClr val="0070C0"/>
                    </a:solidFill>
                    <a:effectLst/>
                  </a:endParaRPr>
                </a:p>
              </p:txBody>
            </p:sp>
            <p:sp>
              <p:nvSpPr>
                <p:cNvPr id="62" name="Retângulo 61"/>
                <p:cNvSpPr/>
                <p:nvPr/>
              </p:nvSpPr>
              <p:spPr>
                <a:xfrm>
                  <a:off x="6408891" y="5324078"/>
                  <a:ext cx="260626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28600"/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Usina Etanol: </a:t>
                  </a:r>
                  <a:r>
                    <a:rPr lang="pt-BR" sz="16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+12 </a:t>
                  </a:r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bilhões litros</a:t>
                  </a:r>
                  <a:endParaRPr lang="pt-BR" sz="1200" dirty="0">
                    <a:solidFill>
                      <a:srgbClr val="0070C0"/>
                    </a:solidFill>
                    <a:effectLst/>
                  </a:endParaRPr>
                </a:p>
              </p:txBody>
            </p:sp>
            <p:sp>
              <p:nvSpPr>
                <p:cNvPr id="63" name="Retângulo 62"/>
                <p:cNvSpPr/>
                <p:nvPr/>
              </p:nvSpPr>
              <p:spPr>
                <a:xfrm>
                  <a:off x="6555284" y="5900239"/>
                  <a:ext cx="305417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28600"/>
                  <a:r>
                    <a:rPr lang="pt-BR" sz="12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Linhas de transmissão: </a:t>
                  </a:r>
                  <a:r>
                    <a:rPr lang="pt-BR" sz="1600" b="1" dirty="0">
                      <a:solidFill>
                        <a:srgbClr val="0070C0"/>
                      </a:solidFill>
                      <a:latin typeface="Calibri Light" panose="020F0302020204030204" pitchFamily="34" charset="0"/>
                      <a:cs typeface="Times New Roman" panose="02020603050405020304" pitchFamily="18" charset="0"/>
                    </a:rPr>
                    <a:t>+37.454 km</a:t>
                  </a:r>
                  <a:endParaRPr lang="pt-BR" sz="1600" dirty="0">
                    <a:solidFill>
                      <a:srgbClr val="0070C0"/>
                    </a:solidFill>
                    <a:effectLst/>
                  </a:endParaRPr>
                </a:p>
              </p:txBody>
            </p:sp>
          </p:grpSp>
        </p:grpSp>
        <p:pic>
          <p:nvPicPr>
            <p:cNvPr id="52" name="Imagem 51" descr="Z:\DEA\SMA\02 Produtos\02 PDE\PDE 2029\Ícones\geracao distribuida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929" y="6449650"/>
              <a:ext cx="332603" cy="328359"/>
            </a:xfrm>
            <a:prstGeom prst="rect">
              <a:avLst/>
            </a:prstGeom>
          </p:spPr>
        </p:pic>
        <p:sp>
          <p:nvSpPr>
            <p:cNvPr id="53" name="Retângulo 52"/>
            <p:cNvSpPr/>
            <p:nvPr/>
          </p:nvSpPr>
          <p:spPr>
            <a:xfrm>
              <a:off x="5781105" y="6444552"/>
              <a:ext cx="5738623" cy="324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/>
              <a:r>
                <a:rPr lang="pt-BR" sz="11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Geração Distribuída+Autoproduação: </a:t>
              </a:r>
              <a:r>
                <a:rPr lang="pt-BR" sz="14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+20.333 MW </a:t>
              </a:r>
              <a:r>
                <a:rPr lang="pt-BR" sz="10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(GD) </a:t>
              </a:r>
              <a:r>
                <a:rPr lang="pt-BR" sz="14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e 4.000 MW </a:t>
              </a:r>
              <a:r>
                <a:rPr lang="pt-BR" sz="900" b="1" dirty="0">
                  <a:solidFill>
                    <a:srgbClr val="0070C0"/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(autoprodução)</a:t>
              </a:r>
              <a:endParaRPr lang="pt-BR" sz="900" dirty="0"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64" name="Retângulo: Cantos Arredondados 68">
            <a:extLst>
              <a:ext uri="{FF2B5EF4-FFF2-40B4-BE49-F238E27FC236}">
                <a16:creationId xmlns:a16="http://schemas.microsoft.com/office/drawing/2014/main" id="{05D7FA5B-C08C-43F6-91F5-642FA759D7E6}"/>
              </a:ext>
            </a:extLst>
          </p:cNvPr>
          <p:cNvSpPr/>
          <p:nvPr/>
        </p:nvSpPr>
        <p:spPr>
          <a:xfrm>
            <a:off x="5828313" y="2080215"/>
            <a:ext cx="6215983" cy="4480314"/>
          </a:xfrm>
          <a:prstGeom prst="roundRect">
            <a:avLst>
              <a:gd name="adj" fmla="val 4243"/>
            </a:avLst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b="1" dirty="0">
              <a:solidFill>
                <a:srgbClr val="0070C0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6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8811" y="221948"/>
            <a:ext cx="3616789" cy="639228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3600" dirty="0">
                <a:solidFill>
                  <a:schemeClr val="bg1"/>
                </a:solidFill>
                <a:latin typeface="+mn-lt"/>
                <a:cs typeface="FrankRuehl" panose="020E0503060101010101" pitchFamily="34" charset="-79"/>
              </a:rPr>
              <a:t>cios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B4F473-7D24-4730-9D19-17D8B4D11181}"/>
              </a:ext>
            </a:extLst>
          </p:cNvPr>
          <p:cNvSpPr txBox="1"/>
          <p:nvPr/>
        </p:nvSpPr>
        <p:spPr>
          <a:xfrm>
            <a:off x="347741" y="111760"/>
            <a:ext cx="702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Leilão por Margem de Escoamento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03883" y="995679"/>
            <a:ext cx="2631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pt-BR" altLang="pt-BR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Região Norte - Nordeste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651761" y="1666768"/>
            <a:ext cx="30784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• </a:t>
            </a: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SE </a:t>
            </a:r>
            <a:r>
              <a:rPr lang="pt-BR" altLang="pt-BR" sz="1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Pecém</a:t>
            </a: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 II 500 kV - 3.000 MW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Suape II 500 kV - 3.500 MW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Jardim 500 kV – 2.500 MW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Camaçari IV 500 kV – 2.000 MW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</a:t>
            </a:r>
            <a:r>
              <a:rPr lang="pt-BR" altLang="pt-BR" sz="1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Tacaimbó</a:t>
            </a: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 230 kV – 710 MW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Pau Ferro  230 kV – 1680 MW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 </a:t>
            </a:r>
            <a:r>
              <a:rPr lang="pt-BR" altLang="pt-BR" sz="1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Mussuré</a:t>
            </a: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 II 230 kV – 280 MW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V. do Conde 230 kV – 2.935 MW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Silves 500 kV – 1.100 MW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São Luís II 500 kV – 2.000 MW </a:t>
            </a: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044D215C-35B1-41C0-B805-F8A95F0B90B8}"/>
              </a:ext>
            </a:extLst>
          </p:cNvPr>
          <p:cNvSpPr/>
          <p:nvPr/>
        </p:nvSpPr>
        <p:spPr>
          <a:xfrm>
            <a:off x="361491" y="2007746"/>
            <a:ext cx="2390208" cy="3041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F1731D07-59E5-4130-B25B-2FCF6C083959}"/>
              </a:ext>
            </a:extLst>
          </p:cNvPr>
          <p:cNvGrpSpPr/>
          <p:nvPr/>
        </p:nvGrpSpPr>
        <p:grpSpPr>
          <a:xfrm>
            <a:off x="6014721" y="894080"/>
            <a:ext cx="6024879" cy="2579965"/>
            <a:chOff x="6014721" y="1270000"/>
            <a:chExt cx="6024879" cy="257996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8AB165D-BCE9-4C66-96BF-59F1E894F575}"/>
                </a:ext>
              </a:extLst>
            </p:cNvPr>
            <p:cNvSpPr txBox="1"/>
            <p:nvPr/>
          </p:nvSpPr>
          <p:spPr>
            <a:xfrm>
              <a:off x="7193280" y="1270000"/>
              <a:ext cx="3078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70C0"/>
                  </a:solidFill>
                </a:rPr>
                <a:t>Região Sul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E7E60C3-9A24-47BA-AB53-66A542E7E54A}"/>
                </a:ext>
              </a:extLst>
            </p:cNvPr>
            <p:cNvSpPr txBox="1"/>
            <p:nvPr/>
          </p:nvSpPr>
          <p:spPr>
            <a:xfrm>
              <a:off x="8961120" y="1818640"/>
              <a:ext cx="30784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pt-B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• SE </a:t>
              </a:r>
              <a:r>
                <a:rPr lang="pt-BR" altLang="pt-BR" sz="1400" b="1" dirty="0" err="1">
                  <a:solidFill>
                    <a:srgbClr val="0070C0"/>
                  </a:solidFill>
                  <a:latin typeface="Calibri" panose="020F0502020204030204" pitchFamily="34" charset="0"/>
                </a:rPr>
                <a:t>Candiota</a:t>
              </a:r>
              <a:r>
                <a:rPr lang="pt-BR" altLang="pt-B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 II 500 kV – 1.850 MW</a:t>
              </a:r>
            </a:p>
            <a:p>
              <a:endPara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r>
                <a:rPr lang="pt-BR" altLang="pt-B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• SEC Curitiba 138 kV – 370 MW</a:t>
              </a:r>
            </a:p>
            <a:p>
              <a:endPara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r>
                <a:rPr lang="pt-BR" altLang="pt-B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• SE Rio do Sul 138 kV – 250 MW</a:t>
              </a:r>
            </a:p>
            <a:p>
              <a:endPara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r>
                <a:rPr lang="pt-BR" altLang="pt-B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• SE Foz do Chopin 138 kV – 200 MW</a:t>
              </a:r>
            </a:p>
            <a:p>
              <a:endPara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  <a:p>
              <a:r>
                <a:rPr lang="pt-BR" altLang="pt-B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• SE Corumbá II 230 kV – 290 MW</a:t>
              </a:r>
              <a:endParaRPr lang="pt-BR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C85162BE-9F0C-474A-A5C1-F0E224EFF078}"/>
                </a:ext>
              </a:extLst>
            </p:cNvPr>
            <p:cNvSpPr/>
            <p:nvPr/>
          </p:nvSpPr>
          <p:spPr>
            <a:xfrm>
              <a:off x="6014721" y="1838961"/>
              <a:ext cx="2804160" cy="18592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278B21B2-781C-4F10-80CC-24574ABD0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355" y="4247945"/>
            <a:ext cx="3192685" cy="222717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11C99B2-1ABD-4633-AD57-66C43F5769B7}"/>
              </a:ext>
            </a:extLst>
          </p:cNvPr>
          <p:cNvSpPr txBox="1"/>
          <p:nvPr/>
        </p:nvSpPr>
        <p:spPr>
          <a:xfrm>
            <a:off x="7508240" y="3708400"/>
            <a:ext cx="299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Região Sudeste – Centro Oeste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1B6A3E4-F76B-4BBB-84AF-178E14B67632}"/>
              </a:ext>
            </a:extLst>
          </p:cNvPr>
          <p:cNvSpPr txBox="1"/>
          <p:nvPr/>
        </p:nvSpPr>
        <p:spPr>
          <a:xfrm>
            <a:off x="8981440" y="4439920"/>
            <a:ext cx="31926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Campos II 500 kV – 4.500 MW</a:t>
            </a:r>
          </a:p>
          <a:p>
            <a:endParaRPr 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Lagos 500 kV – 4.500 MW</a:t>
            </a:r>
          </a:p>
          <a:p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SEC Campos II 500 kV – 4.500 MW</a:t>
            </a:r>
          </a:p>
          <a:p>
            <a:endParaRPr lang="pt-BR" altLang="pt-BR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pt-BR" altLang="pt-B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• SE  João Neiva II 345 kV – 1.700 MW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Ons">
            <a:extLst>
              <a:ext uri="{FF2B5EF4-FFF2-40B4-BE49-F238E27FC236}">
                <a16:creationId xmlns:a16="http://schemas.microsoft.com/office/drawing/2014/main" id="{CF1C5AA2-D010-4275-A8A8-1D218799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4" y="6196242"/>
            <a:ext cx="542378" cy="5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A16D6E18-E8F3-482E-BE21-9CF9BD22374E}"/>
              </a:ext>
            </a:extLst>
          </p:cNvPr>
          <p:cNvSpPr txBox="1"/>
          <p:nvPr/>
        </p:nvSpPr>
        <p:spPr>
          <a:xfrm>
            <a:off x="1280160" y="6177280"/>
            <a:ext cx="4203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Define prioridade operacional</a:t>
            </a:r>
          </a:p>
        </p:txBody>
      </p:sp>
    </p:spTree>
    <p:extLst>
      <p:ext uri="{BB962C8B-B14F-4D97-AF65-F5344CB8AC3E}">
        <p14:creationId xmlns:p14="http://schemas.microsoft.com/office/powerpoint/2010/main" val="245247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8811" y="221948"/>
            <a:ext cx="11311014" cy="639228"/>
          </a:xfrm>
          <a:prstGeom prst="rect">
            <a:avLst/>
          </a:prstGeom>
        </p:spPr>
        <p:txBody>
          <a:bodyPr vert="horz" wrap="square" lIns="84406" tIns="42203" rIns="84406" bIns="42203" rtlCol="0" anchor="ctr">
            <a:sp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>
                <a:latin typeface="Gotham Black" pitchFamily="50" charset="0"/>
                <a:ea typeface="+mj-ea"/>
                <a:cs typeface="Arial"/>
              </a:defRPr>
            </a:lvl1pPr>
          </a:lstStyle>
          <a:p>
            <a:r>
              <a:rPr lang="pt-BR" sz="3600" dirty="0">
                <a:solidFill>
                  <a:schemeClr val="bg1"/>
                </a:solidFill>
                <a:latin typeface="+mn-lt"/>
                <a:cs typeface="FrankRuehl" panose="020E0503060101010101" pitchFamily="34" charset="-79"/>
              </a:rPr>
              <a:t>cios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5720" y="200611"/>
            <a:ext cx="5725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200" b="1"/>
            </a:lvl1pPr>
          </a:lstStyle>
          <a:p>
            <a:pPr lvl="1" algn="just"/>
            <a:r>
              <a:rPr lang="pt-BR" altLang="pt-BR" sz="2400" b="1" dirty="0">
                <a:solidFill>
                  <a:srgbClr val="0070C0"/>
                </a:solidFill>
              </a:rPr>
              <a:t>Expansão de Termelétricas no Brasil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18E6BE7-F67F-409B-9172-F6E1FD7634A2}"/>
              </a:ext>
            </a:extLst>
          </p:cNvPr>
          <p:cNvGrpSpPr/>
          <p:nvPr/>
        </p:nvGrpSpPr>
        <p:grpSpPr>
          <a:xfrm>
            <a:off x="6485509" y="970071"/>
            <a:ext cx="5736713" cy="4448175"/>
            <a:chOff x="6485509" y="1640631"/>
            <a:chExt cx="5736713" cy="444817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509" y="1640631"/>
              <a:ext cx="4584700" cy="444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62996D3-44C3-4ED5-B7E0-068F61BD7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1680992"/>
              <a:ext cx="3133725" cy="2160587"/>
            </a:xfrm>
            <a:custGeom>
              <a:avLst/>
              <a:gdLst>
                <a:gd name="T0" fmla="*/ 0 w 6271"/>
                <a:gd name="T1" fmla="*/ 0 h 4038"/>
                <a:gd name="T2" fmla="*/ 0 w 6271"/>
                <a:gd name="T3" fmla="*/ 0 h 4038"/>
                <a:gd name="T4" fmla="*/ 0 w 6271"/>
                <a:gd name="T5" fmla="*/ 0 h 4038"/>
                <a:gd name="T6" fmla="*/ 0 w 6271"/>
                <a:gd name="T7" fmla="*/ 0 h 4038"/>
                <a:gd name="T8" fmla="*/ 0 w 6271"/>
                <a:gd name="T9" fmla="*/ 0 h 4038"/>
                <a:gd name="T10" fmla="*/ 0 w 6271"/>
                <a:gd name="T11" fmla="*/ 0 h 4038"/>
                <a:gd name="T12" fmla="*/ 0 w 6271"/>
                <a:gd name="T13" fmla="*/ 0 h 4038"/>
                <a:gd name="T14" fmla="*/ 0 w 6271"/>
                <a:gd name="T15" fmla="*/ 0 h 4038"/>
                <a:gd name="T16" fmla="*/ 0 w 6271"/>
                <a:gd name="T17" fmla="*/ 0 h 4038"/>
                <a:gd name="T18" fmla="*/ 0 w 6271"/>
                <a:gd name="T19" fmla="*/ 0 h 4038"/>
                <a:gd name="T20" fmla="*/ 0 w 6271"/>
                <a:gd name="T21" fmla="*/ 0 h 4038"/>
                <a:gd name="T22" fmla="*/ 0 w 6271"/>
                <a:gd name="T23" fmla="*/ 0 h 4038"/>
                <a:gd name="T24" fmla="*/ 0 w 6271"/>
                <a:gd name="T25" fmla="*/ 0 h 4038"/>
                <a:gd name="T26" fmla="*/ 0 w 6271"/>
                <a:gd name="T27" fmla="*/ 0 h 4038"/>
                <a:gd name="T28" fmla="*/ 0 w 6271"/>
                <a:gd name="T29" fmla="*/ 0 h 4038"/>
                <a:gd name="T30" fmla="*/ 0 w 6271"/>
                <a:gd name="T31" fmla="*/ 0 h 4038"/>
                <a:gd name="T32" fmla="*/ 0 w 6271"/>
                <a:gd name="T33" fmla="*/ 0 h 4038"/>
                <a:gd name="T34" fmla="*/ 0 w 6271"/>
                <a:gd name="T35" fmla="*/ 0 h 4038"/>
                <a:gd name="T36" fmla="*/ 0 w 6271"/>
                <a:gd name="T37" fmla="*/ 0 h 4038"/>
                <a:gd name="T38" fmla="*/ 0 w 6271"/>
                <a:gd name="T39" fmla="*/ 0 h 4038"/>
                <a:gd name="T40" fmla="*/ 0 w 6271"/>
                <a:gd name="T41" fmla="*/ 0 h 4038"/>
                <a:gd name="T42" fmla="*/ 0 w 6271"/>
                <a:gd name="T43" fmla="*/ 0 h 4038"/>
                <a:gd name="T44" fmla="*/ 0 w 6271"/>
                <a:gd name="T45" fmla="*/ 0 h 4038"/>
                <a:gd name="T46" fmla="*/ 0 w 6271"/>
                <a:gd name="T47" fmla="*/ 0 h 4038"/>
                <a:gd name="T48" fmla="*/ 0 w 6271"/>
                <a:gd name="T49" fmla="*/ 0 h 4038"/>
                <a:gd name="T50" fmla="*/ 0 w 6271"/>
                <a:gd name="T51" fmla="*/ 0 h 4038"/>
                <a:gd name="T52" fmla="*/ 0 w 6271"/>
                <a:gd name="T53" fmla="*/ 0 h 4038"/>
                <a:gd name="T54" fmla="*/ 0 w 6271"/>
                <a:gd name="T55" fmla="*/ 0 h 4038"/>
                <a:gd name="T56" fmla="*/ 0 w 6271"/>
                <a:gd name="T57" fmla="*/ 0 h 4038"/>
                <a:gd name="T58" fmla="*/ 0 w 6271"/>
                <a:gd name="T59" fmla="*/ 0 h 4038"/>
                <a:gd name="T60" fmla="*/ 0 w 6271"/>
                <a:gd name="T61" fmla="*/ 0 h 4038"/>
                <a:gd name="T62" fmla="*/ 0 w 6271"/>
                <a:gd name="T63" fmla="*/ 0 h 4038"/>
                <a:gd name="T64" fmla="*/ 0 w 6271"/>
                <a:gd name="T65" fmla="*/ 0 h 4038"/>
                <a:gd name="T66" fmla="*/ 0 w 6271"/>
                <a:gd name="T67" fmla="*/ 0 h 4038"/>
                <a:gd name="T68" fmla="*/ 0 w 6271"/>
                <a:gd name="T69" fmla="*/ 0 h 4038"/>
                <a:gd name="T70" fmla="*/ 0 w 6271"/>
                <a:gd name="T71" fmla="*/ 0 h 4038"/>
                <a:gd name="T72" fmla="*/ 0 w 6271"/>
                <a:gd name="T73" fmla="*/ 0 h 4038"/>
                <a:gd name="T74" fmla="*/ 0 w 6271"/>
                <a:gd name="T75" fmla="*/ 0 h 4038"/>
                <a:gd name="T76" fmla="*/ 0 w 6271"/>
                <a:gd name="T77" fmla="*/ 0 h 4038"/>
                <a:gd name="T78" fmla="*/ 0 w 6271"/>
                <a:gd name="T79" fmla="*/ 0 h 4038"/>
                <a:gd name="T80" fmla="*/ 0 w 6271"/>
                <a:gd name="T81" fmla="*/ 0 h 4038"/>
                <a:gd name="T82" fmla="*/ 0 w 6271"/>
                <a:gd name="T83" fmla="*/ 0 h 4038"/>
                <a:gd name="T84" fmla="*/ 0 w 6271"/>
                <a:gd name="T85" fmla="*/ 0 h 4038"/>
                <a:gd name="T86" fmla="*/ 0 w 6271"/>
                <a:gd name="T87" fmla="*/ 0 h 4038"/>
                <a:gd name="T88" fmla="*/ 0 w 6271"/>
                <a:gd name="T89" fmla="*/ 0 h 4038"/>
                <a:gd name="T90" fmla="*/ 0 w 6271"/>
                <a:gd name="T91" fmla="*/ 0 h 4038"/>
                <a:gd name="T92" fmla="*/ 0 w 6271"/>
                <a:gd name="T93" fmla="*/ 0 h 4038"/>
                <a:gd name="T94" fmla="*/ 0 w 6271"/>
                <a:gd name="T95" fmla="*/ 0 h 4038"/>
                <a:gd name="T96" fmla="*/ 0 w 6271"/>
                <a:gd name="T97" fmla="*/ 0 h 4038"/>
                <a:gd name="T98" fmla="*/ 0 w 6271"/>
                <a:gd name="T99" fmla="*/ 0 h 4038"/>
                <a:gd name="T100" fmla="*/ 0 w 6271"/>
                <a:gd name="T101" fmla="*/ 0 h 4038"/>
                <a:gd name="T102" fmla="*/ 0 w 6271"/>
                <a:gd name="T103" fmla="*/ 0 h 4038"/>
                <a:gd name="T104" fmla="*/ 0 w 6271"/>
                <a:gd name="T105" fmla="*/ 0 h 4038"/>
                <a:gd name="T106" fmla="*/ 0 w 6271"/>
                <a:gd name="T107" fmla="*/ 0 h 4038"/>
                <a:gd name="T108" fmla="*/ 0 w 6271"/>
                <a:gd name="T109" fmla="*/ 0 h 4038"/>
                <a:gd name="T110" fmla="*/ 0 w 6271"/>
                <a:gd name="T111" fmla="*/ 0 h 4038"/>
                <a:gd name="T112" fmla="*/ 0 w 6271"/>
                <a:gd name="T113" fmla="*/ 0 h 4038"/>
                <a:gd name="T114" fmla="*/ 0 w 6271"/>
                <a:gd name="T115" fmla="*/ 0 h 4038"/>
                <a:gd name="T116" fmla="*/ 0 w 6271"/>
                <a:gd name="T117" fmla="*/ 0 h 40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271"/>
                <a:gd name="T178" fmla="*/ 0 h 4038"/>
                <a:gd name="T179" fmla="*/ 6271 w 6271"/>
                <a:gd name="T180" fmla="*/ 4038 h 40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271" h="4038">
                  <a:moveTo>
                    <a:pt x="2948" y="3995"/>
                  </a:moveTo>
                  <a:lnTo>
                    <a:pt x="2908" y="3982"/>
                  </a:lnTo>
                  <a:lnTo>
                    <a:pt x="2867" y="3970"/>
                  </a:lnTo>
                  <a:lnTo>
                    <a:pt x="2828" y="3958"/>
                  </a:lnTo>
                  <a:lnTo>
                    <a:pt x="2789" y="3946"/>
                  </a:lnTo>
                  <a:lnTo>
                    <a:pt x="2751" y="3935"/>
                  </a:lnTo>
                  <a:lnTo>
                    <a:pt x="2712" y="3923"/>
                  </a:lnTo>
                  <a:lnTo>
                    <a:pt x="2674" y="3908"/>
                  </a:lnTo>
                  <a:lnTo>
                    <a:pt x="2636" y="3899"/>
                  </a:lnTo>
                  <a:lnTo>
                    <a:pt x="2598" y="3886"/>
                  </a:lnTo>
                  <a:lnTo>
                    <a:pt x="2563" y="3874"/>
                  </a:lnTo>
                  <a:lnTo>
                    <a:pt x="2526" y="3861"/>
                  </a:lnTo>
                  <a:lnTo>
                    <a:pt x="2488" y="3849"/>
                  </a:lnTo>
                  <a:lnTo>
                    <a:pt x="2454" y="3836"/>
                  </a:lnTo>
                  <a:lnTo>
                    <a:pt x="2419" y="3823"/>
                  </a:lnTo>
                  <a:lnTo>
                    <a:pt x="2385" y="3810"/>
                  </a:lnTo>
                  <a:lnTo>
                    <a:pt x="2351" y="3799"/>
                  </a:lnTo>
                  <a:lnTo>
                    <a:pt x="2317" y="3785"/>
                  </a:lnTo>
                  <a:lnTo>
                    <a:pt x="2285" y="3773"/>
                  </a:lnTo>
                  <a:lnTo>
                    <a:pt x="2252" y="3758"/>
                  </a:lnTo>
                  <a:lnTo>
                    <a:pt x="2221" y="3745"/>
                  </a:lnTo>
                  <a:lnTo>
                    <a:pt x="2189" y="3730"/>
                  </a:lnTo>
                  <a:lnTo>
                    <a:pt x="2158" y="3715"/>
                  </a:lnTo>
                  <a:lnTo>
                    <a:pt x="2127" y="3701"/>
                  </a:lnTo>
                  <a:lnTo>
                    <a:pt x="2099" y="3684"/>
                  </a:lnTo>
                  <a:lnTo>
                    <a:pt x="2069" y="3669"/>
                  </a:lnTo>
                  <a:lnTo>
                    <a:pt x="2042" y="3651"/>
                  </a:lnTo>
                  <a:lnTo>
                    <a:pt x="2015" y="3635"/>
                  </a:lnTo>
                  <a:lnTo>
                    <a:pt x="1988" y="3620"/>
                  </a:lnTo>
                  <a:lnTo>
                    <a:pt x="1961" y="3601"/>
                  </a:lnTo>
                  <a:lnTo>
                    <a:pt x="1934" y="3583"/>
                  </a:lnTo>
                  <a:lnTo>
                    <a:pt x="1908" y="3565"/>
                  </a:lnTo>
                  <a:lnTo>
                    <a:pt x="1864" y="3213"/>
                  </a:lnTo>
                  <a:lnTo>
                    <a:pt x="1734" y="3242"/>
                  </a:lnTo>
                  <a:lnTo>
                    <a:pt x="1543" y="3340"/>
                  </a:lnTo>
                  <a:lnTo>
                    <a:pt x="1336" y="3505"/>
                  </a:lnTo>
                  <a:lnTo>
                    <a:pt x="803" y="3529"/>
                  </a:lnTo>
                  <a:lnTo>
                    <a:pt x="773" y="3236"/>
                  </a:lnTo>
                  <a:lnTo>
                    <a:pt x="511" y="3365"/>
                  </a:lnTo>
                  <a:lnTo>
                    <a:pt x="291" y="3225"/>
                  </a:lnTo>
                  <a:lnTo>
                    <a:pt x="189" y="3196"/>
                  </a:lnTo>
                  <a:lnTo>
                    <a:pt x="198" y="3111"/>
                  </a:lnTo>
                  <a:lnTo>
                    <a:pt x="82" y="2959"/>
                  </a:lnTo>
                  <a:lnTo>
                    <a:pt x="0" y="2854"/>
                  </a:lnTo>
                  <a:lnTo>
                    <a:pt x="66" y="2602"/>
                  </a:lnTo>
                  <a:lnTo>
                    <a:pt x="177" y="2584"/>
                  </a:lnTo>
                  <a:lnTo>
                    <a:pt x="136" y="2512"/>
                  </a:lnTo>
                  <a:lnTo>
                    <a:pt x="265" y="2181"/>
                  </a:lnTo>
                  <a:lnTo>
                    <a:pt x="651" y="2016"/>
                  </a:lnTo>
                  <a:lnTo>
                    <a:pt x="827" y="2030"/>
                  </a:lnTo>
                  <a:lnTo>
                    <a:pt x="922" y="1446"/>
                  </a:lnTo>
                  <a:lnTo>
                    <a:pt x="802" y="1274"/>
                  </a:lnTo>
                  <a:lnTo>
                    <a:pt x="806" y="1004"/>
                  </a:lnTo>
                  <a:lnTo>
                    <a:pt x="959" y="962"/>
                  </a:lnTo>
                  <a:lnTo>
                    <a:pt x="835" y="904"/>
                  </a:lnTo>
                  <a:lnTo>
                    <a:pt x="827" y="769"/>
                  </a:lnTo>
                  <a:lnTo>
                    <a:pt x="1219" y="747"/>
                  </a:lnTo>
                  <a:lnTo>
                    <a:pt x="1425" y="648"/>
                  </a:lnTo>
                  <a:lnTo>
                    <a:pt x="1456" y="662"/>
                  </a:lnTo>
                  <a:lnTo>
                    <a:pt x="1543" y="880"/>
                  </a:lnTo>
                  <a:lnTo>
                    <a:pt x="1739" y="913"/>
                  </a:lnTo>
                  <a:lnTo>
                    <a:pt x="1795" y="841"/>
                  </a:lnTo>
                  <a:lnTo>
                    <a:pt x="1835" y="861"/>
                  </a:lnTo>
                  <a:lnTo>
                    <a:pt x="1844" y="928"/>
                  </a:lnTo>
                  <a:lnTo>
                    <a:pt x="2028" y="776"/>
                  </a:lnTo>
                  <a:lnTo>
                    <a:pt x="2092" y="782"/>
                  </a:lnTo>
                  <a:lnTo>
                    <a:pt x="2182" y="633"/>
                  </a:lnTo>
                  <a:lnTo>
                    <a:pt x="2092" y="620"/>
                  </a:lnTo>
                  <a:lnTo>
                    <a:pt x="2075" y="350"/>
                  </a:lnTo>
                  <a:lnTo>
                    <a:pt x="2015" y="334"/>
                  </a:lnTo>
                  <a:lnTo>
                    <a:pt x="2005" y="288"/>
                  </a:lnTo>
                  <a:lnTo>
                    <a:pt x="2092" y="188"/>
                  </a:lnTo>
                  <a:lnTo>
                    <a:pt x="2372" y="306"/>
                  </a:lnTo>
                  <a:lnTo>
                    <a:pt x="2449" y="198"/>
                  </a:lnTo>
                  <a:lnTo>
                    <a:pt x="2669" y="206"/>
                  </a:lnTo>
                  <a:lnTo>
                    <a:pt x="2802" y="126"/>
                  </a:lnTo>
                  <a:lnTo>
                    <a:pt x="2874" y="0"/>
                  </a:lnTo>
                  <a:lnTo>
                    <a:pt x="3037" y="5"/>
                  </a:lnTo>
                  <a:lnTo>
                    <a:pt x="2998" y="130"/>
                  </a:lnTo>
                  <a:lnTo>
                    <a:pt x="3101" y="154"/>
                  </a:lnTo>
                  <a:lnTo>
                    <a:pt x="3105" y="175"/>
                  </a:lnTo>
                  <a:lnTo>
                    <a:pt x="3108" y="196"/>
                  </a:lnTo>
                  <a:lnTo>
                    <a:pt x="3113" y="217"/>
                  </a:lnTo>
                  <a:lnTo>
                    <a:pt x="3115" y="240"/>
                  </a:lnTo>
                  <a:lnTo>
                    <a:pt x="3118" y="262"/>
                  </a:lnTo>
                  <a:lnTo>
                    <a:pt x="3120" y="285"/>
                  </a:lnTo>
                  <a:lnTo>
                    <a:pt x="3121" y="307"/>
                  </a:lnTo>
                  <a:lnTo>
                    <a:pt x="3121" y="333"/>
                  </a:lnTo>
                  <a:lnTo>
                    <a:pt x="3121" y="361"/>
                  </a:lnTo>
                  <a:lnTo>
                    <a:pt x="3119" y="387"/>
                  </a:lnTo>
                  <a:lnTo>
                    <a:pt x="3115" y="415"/>
                  </a:lnTo>
                  <a:lnTo>
                    <a:pt x="3113" y="442"/>
                  </a:lnTo>
                  <a:lnTo>
                    <a:pt x="3105" y="473"/>
                  </a:lnTo>
                  <a:lnTo>
                    <a:pt x="3094" y="505"/>
                  </a:lnTo>
                  <a:lnTo>
                    <a:pt x="3086" y="539"/>
                  </a:lnTo>
                  <a:lnTo>
                    <a:pt x="3074" y="572"/>
                  </a:lnTo>
                  <a:lnTo>
                    <a:pt x="3270" y="801"/>
                  </a:lnTo>
                  <a:lnTo>
                    <a:pt x="3387" y="806"/>
                  </a:lnTo>
                  <a:lnTo>
                    <a:pt x="3632" y="657"/>
                  </a:lnTo>
                  <a:lnTo>
                    <a:pt x="3938" y="658"/>
                  </a:lnTo>
                  <a:lnTo>
                    <a:pt x="3894" y="550"/>
                  </a:lnTo>
                  <a:lnTo>
                    <a:pt x="4115" y="492"/>
                  </a:lnTo>
                  <a:lnTo>
                    <a:pt x="4302" y="600"/>
                  </a:lnTo>
                  <a:lnTo>
                    <a:pt x="4609" y="581"/>
                  </a:lnTo>
                  <a:lnTo>
                    <a:pt x="4875" y="146"/>
                  </a:lnTo>
                  <a:lnTo>
                    <a:pt x="5057" y="273"/>
                  </a:lnTo>
                  <a:lnTo>
                    <a:pt x="5143" y="638"/>
                  </a:lnTo>
                  <a:lnTo>
                    <a:pt x="5309" y="676"/>
                  </a:lnTo>
                  <a:lnTo>
                    <a:pt x="5303" y="866"/>
                  </a:lnTo>
                  <a:lnTo>
                    <a:pt x="5164" y="1010"/>
                  </a:lnTo>
                  <a:lnTo>
                    <a:pt x="4953" y="1198"/>
                  </a:lnTo>
                  <a:lnTo>
                    <a:pt x="4858" y="1344"/>
                  </a:lnTo>
                  <a:lnTo>
                    <a:pt x="5071" y="1274"/>
                  </a:lnTo>
                  <a:lnTo>
                    <a:pt x="5172" y="1402"/>
                  </a:lnTo>
                  <a:lnTo>
                    <a:pt x="5324" y="1428"/>
                  </a:lnTo>
                  <a:lnTo>
                    <a:pt x="5580" y="1337"/>
                  </a:lnTo>
                  <a:lnTo>
                    <a:pt x="5637" y="1342"/>
                  </a:lnTo>
                  <a:lnTo>
                    <a:pt x="5683" y="1180"/>
                  </a:lnTo>
                  <a:lnTo>
                    <a:pt x="5767" y="1137"/>
                  </a:lnTo>
                  <a:lnTo>
                    <a:pt x="6198" y="1269"/>
                  </a:lnTo>
                  <a:lnTo>
                    <a:pt x="6146" y="1413"/>
                  </a:lnTo>
                  <a:lnTo>
                    <a:pt x="6150" y="1516"/>
                  </a:lnTo>
                  <a:lnTo>
                    <a:pt x="5948" y="1878"/>
                  </a:lnTo>
                  <a:lnTo>
                    <a:pt x="5641" y="2105"/>
                  </a:lnTo>
                  <a:lnTo>
                    <a:pt x="5691" y="2153"/>
                  </a:lnTo>
                  <a:lnTo>
                    <a:pt x="5817" y="2172"/>
                  </a:lnTo>
                  <a:lnTo>
                    <a:pt x="5847" y="2285"/>
                  </a:lnTo>
                  <a:lnTo>
                    <a:pt x="5900" y="2495"/>
                  </a:lnTo>
                  <a:lnTo>
                    <a:pt x="5837" y="2556"/>
                  </a:lnTo>
                  <a:lnTo>
                    <a:pt x="6005" y="2687"/>
                  </a:lnTo>
                  <a:lnTo>
                    <a:pt x="6097" y="2651"/>
                  </a:lnTo>
                  <a:lnTo>
                    <a:pt x="6087" y="2763"/>
                  </a:lnTo>
                  <a:lnTo>
                    <a:pt x="5975" y="2929"/>
                  </a:lnTo>
                  <a:lnTo>
                    <a:pt x="6125" y="3129"/>
                  </a:lnTo>
                  <a:lnTo>
                    <a:pt x="6135" y="3150"/>
                  </a:lnTo>
                  <a:lnTo>
                    <a:pt x="6190" y="3163"/>
                  </a:lnTo>
                  <a:lnTo>
                    <a:pt x="6271" y="3163"/>
                  </a:lnTo>
                  <a:lnTo>
                    <a:pt x="6115" y="3410"/>
                  </a:lnTo>
                  <a:lnTo>
                    <a:pt x="6173" y="3460"/>
                  </a:lnTo>
                  <a:lnTo>
                    <a:pt x="6160" y="3710"/>
                  </a:lnTo>
                  <a:lnTo>
                    <a:pt x="6135" y="3758"/>
                  </a:lnTo>
                  <a:lnTo>
                    <a:pt x="6045" y="3797"/>
                  </a:lnTo>
                  <a:lnTo>
                    <a:pt x="5964" y="3800"/>
                  </a:lnTo>
                  <a:lnTo>
                    <a:pt x="5880" y="3753"/>
                  </a:lnTo>
                  <a:lnTo>
                    <a:pt x="5721" y="3819"/>
                  </a:lnTo>
                  <a:lnTo>
                    <a:pt x="5603" y="3785"/>
                  </a:lnTo>
                  <a:lnTo>
                    <a:pt x="5530" y="3836"/>
                  </a:lnTo>
                  <a:lnTo>
                    <a:pt x="5360" y="3777"/>
                  </a:lnTo>
                  <a:lnTo>
                    <a:pt x="5378" y="3702"/>
                  </a:lnTo>
                  <a:lnTo>
                    <a:pt x="5309" y="3714"/>
                  </a:lnTo>
                  <a:lnTo>
                    <a:pt x="5231" y="3867"/>
                  </a:lnTo>
                  <a:lnTo>
                    <a:pt x="5145" y="3869"/>
                  </a:lnTo>
                  <a:lnTo>
                    <a:pt x="5185" y="3291"/>
                  </a:lnTo>
                  <a:lnTo>
                    <a:pt x="5260" y="3116"/>
                  </a:lnTo>
                  <a:lnTo>
                    <a:pt x="3714" y="3034"/>
                  </a:lnTo>
                  <a:lnTo>
                    <a:pt x="3662" y="2994"/>
                  </a:lnTo>
                  <a:lnTo>
                    <a:pt x="3461" y="2533"/>
                  </a:lnTo>
                  <a:lnTo>
                    <a:pt x="3469" y="2941"/>
                  </a:lnTo>
                  <a:lnTo>
                    <a:pt x="3377" y="2957"/>
                  </a:lnTo>
                  <a:lnTo>
                    <a:pt x="3288" y="2950"/>
                  </a:lnTo>
                  <a:lnTo>
                    <a:pt x="3253" y="2975"/>
                  </a:lnTo>
                  <a:lnTo>
                    <a:pt x="3176" y="2958"/>
                  </a:lnTo>
                  <a:lnTo>
                    <a:pt x="3118" y="2979"/>
                  </a:lnTo>
                  <a:lnTo>
                    <a:pt x="3024" y="2975"/>
                  </a:lnTo>
                  <a:lnTo>
                    <a:pt x="2966" y="2991"/>
                  </a:lnTo>
                  <a:lnTo>
                    <a:pt x="2835" y="2990"/>
                  </a:lnTo>
                  <a:lnTo>
                    <a:pt x="2784" y="2994"/>
                  </a:lnTo>
                  <a:lnTo>
                    <a:pt x="2764" y="3053"/>
                  </a:lnTo>
                  <a:lnTo>
                    <a:pt x="2783" y="3100"/>
                  </a:lnTo>
                  <a:lnTo>
                    <a:pt x="2785" y="3230"/>
                  </a:lnTo>
                  <a:lnTo>
                    <a:pt x="2763" y="3271"/>
                  </a:lnTo>
                  <a:lnTo>
                    <a:pt x="2817" y="3404"/>
                  </a:lnTo>
                  <a:lnTo>
                    <a:pt x="2853" y="3447"/>
                  </a:lnTo>
                  <a:lnTo>
                    <a:pt x="3060" y="3441"/>
                  </a:lnTo>
                  <a:lnTo>
                    <a:pt x="3189" y="3728"/>
                  </a:lnTo>
                  <a:lnTo>
                    <a:pt x="3049" y="4005"/>
                  </a:lnTo>
                  <a:lnTo>
                    <a:pt x="2986" y="4038"/>
                  </a:lnTo>
                  <a:lnTo>
                    <a:pt x="2979" y="3994"/>
                  </a:lnTo>
                  <a:lnTo>
                    <a:pt x="2948" y="3995"/>
                  </a:lnTo>
                  <a:close/>
                </a:path>
              </a:pathLst>
            </a:custGeom>
            <a:gradFill rotWithShape="0">
              <a:gsLst>
                <a:gs pos="0">
                  <a:srgbClr val="003300"/>
                </a:gs>
                <a:gs pos="50000">
                  <a:srgbClr val="99FF99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35"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37D73FC6-FD94-48C3-9D5B-627977BB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719" y="2359787"/>
              <a:ext cx="1546225" cy="2005012"/>
            </a:xfrm>
            <a:custGeom>
              <a:avLst/>
              <a:gdLst>
                <a:gd name="T0" fmla="*/ 0 w 3027"/>
                <a:gd name="T1" fmla="*/ 0 h 3693"/>
                <a:gd name="T2" fmla="*/ 0 w 3027"/>
                <a:gd name="T3" fmla="*/ 0 h 3693"/>
                <a:gd name="T4" fmla="*/ 0 w 3027"/>
                <a:gd name="T5" fmla="*/ 0 h 3693"/>
                <a:gd name="T6" fmla="*/ 0 w 3027"/>
                <a:gd name="T7" fmla="*/ 0 h 3693"/>
                <a:gd name="T8" fmla="*/ 0 w 3027"/>
                <a:gd name="T9" fmla="*/ 0 h 3693"/>
                <a:gd name="T10" fmla="*/ 0 w 3027"/>
                <a:gd name="T11" fmla="*/ 0 h 3693"/>
                <a:gd name="T12" fmla="*/ 0 w 3027"/>
                <a:gd name="T13" fmla="*/ 0 h 3693"/>
                <a:gd name="T14" fmla="*/ 0 w 3027"/>
                <a:gd name="T15" fmla="*/ 0 h 3693"/>
                <a:gd name="T16" fmla="*/ 0 w 3027"/>
                <a:gd name="T17" fmla="*/ 0 h 3693"/>
                <a:gd name="T18" fmla="*/ 0 w 3027"/>
                <a:gd name="T19" fmla="*/ 0 h 3693"/>
                <a:gd name="T20" fmla="*/ 0 w 3027"/>
                <a:gd name="T21" fmla="*/ 0 h 3693"/>
                <a:gd name="T22" fmla="*/ 0 w 3027"/>
                <a:gd name="T23" fmla="*/ 0 h 3693"/>
                <a:gd name="T24" fmla="*/ 0 w 3027"/>
                <a:gd name="T25" fmla="*/ 0 h 3693"/>
                <a:gd name="T26" fmla="*/ 0 w 3027"/>
                <a:gd name="T27" fmla="*/ 0 h 3693"/>
                <a:gd name="T28" fmla="*/ 0 w 3027"/>
                <a:gd name="T29" fmla="*/ 0 h 3693"/>
                <a:gd name="T30" fmla="*/ 0 w 3027"/>
                <a:gd name="T31" fmla="*/ 0 h 3693"/>
                <a:gd name="T32" fmla="*/ 0 w 3027"/>
                <a:gd name="T33" fmla="*/ 0 h 3693"/>
                <a:gd name="T34" fmla="*/ 0 w 3027"/>
                <a:gd name="T35" fmla="*/ 0 h 3693"/>
                <a:gd name="T36" fmla="*/ 0 w 3027"/>
                <a:gd name="T37" fmla="*/ 0 h 3693"/>
                <a:gd name="T38" fmla="*/ 0 w 3027"/>
                <a:gd name="T39" fmla="*/ 0 h 3693"/>
                <a:gd name="T40" fmla="*/ 0 w 3027"/>
                <a:gd name="T41" fmla="*/ 0 h 3693"/>
                <a:gd name="T42" fmla="*/ 0 w 3027"/>
                <a:gd name="T43" fmla="*/ 0 h 3693"/>
                <a:gd name="T44" fmla="*/ 0 w 3027"/>
                <a:gd name="T45" fmla="*/ 0 h 3693"/>
                <a:gd name="T46" fmla="*/ 0 w 3027"/>
                <a:gd name="T47" fmla="*/ 0 h 3693"/>
                <a:gd name="T48" fmla="*/ 0 w 3027"/>
                <a:gd name="T49" fmla="*/ 0 h 3693"/>
                <a:gd name="T50" fmla="*/ 0 w 3027"/>
                <a:gd name="T51" fmla="*/ 0 h 3693"/>
                <a:gd name="T52" fmla="*/ 0 w 3027"/>
                <a:gd name="T53" fmla="*/ 0 h 3693"/>
                <a:gd name="T54" fmla="*/ 0 w 3027"/>
                <a:gd name="T55" fmla="*/ 0 h 3693"/>
                <a:gd name="T56" fmla="*/ 0 w 3027"/>
                <a:gd name="T57" fmla="*/ 0 h 3693"/>
                <a:gd name="T58" fmla="*/ 0 w 3027"/>
                <a:gd name="T59" fmla="*/ 0 h 3693"/>
                <a:gd name="T60" fmla="*/ 0 w 3027"/>
                <a:gd name="T61" fmla="*/ 0 h 3693"/>
                <a:gd name="T62" fmla="*/ 0 w 3027"/>
                <a:gd name="T63" fmla="*/ 0 h 3693"/>
                <a:gd name="T64" fmla="*/ 0 w 3027"/>
                <a:gd name="T65" fmla="*/ 0 h 3693"/>
                <a:gd name="T66" fmla="*/ 0 w 3027"/>
                <a:gd name="T67" fmla="*/ 0 h 3693"/>
                <a:gd name="T68" fmla="*/ 0 w 3027"/>
                <a:gd name="T69" fmla="*/ 0 h 3693"/>
                <a:gd name="T70" fmla="*/ 0 w 3027"/>
                <a:gd name="T71" fmla="*/ 0 h 3693"/>
                <a:gd name="T72" fmla="*/ 0 w 3027"/>
                <a:gd name="T73" fmla="*/ 0 h 3693"/>
                <a:gd name="T74" fmla="*/ 0 w 3027"/>
                <a:gd name="T75" fmla="*/ 0 h 3693"/>
                <a:gd name="T76" fmla="*/ 0 w 3027"/>
                <a:gd name="T77" fmla="*/ 0 h 3693"/>
                <a:gd name="T78" fmla="*/ 0 w 3027"/>
                <a:gd name="T79" fmla="*/ 0 h 3693"/>
                <a:gd name="T80" fmla="*/ 0 w 3027"/>
                <a:gd name="T81" fmla="*/ 0 h 3693"/>
                <a:gd name="T82" fmla="*/ 0 w 3027"/>
                <a:gd name="T83" fmla="*/ 0 h 3693"/>
                <a:gd name="T84" fmla="*/ 0 w 3027"/>
                <a:gd name="T85" fmla="*/ 0 h 3693"/>
                <a:gd name="T86" fmla="*/ 0 w 3027"/>
                <a:gd name="T87" fmla="*/ 0 h 3693"/>
                <a:gd name="T88" fmla="*/ 0 w 3027"/>
                <a:gd name="T89" fmla="*/ 0 h 3693"/>
                <a:gd name="T90" fmla="*/ 0 w 3027"/>
                <a:gd name="T91" fmla="*/ 0 h 3693"/>
                <a:gd name="T92" fmla="*/ 0 w 3027"/>
                <a:gd name="T93" fmla="*/ 0 h 36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27"/>
                <a:gd name="T142" fmla="*/ 0 h 3693"/>
                <a:gd name="T143" fmla="*/ 3027 w 3027"/>
                <a:gd name="T144" fmla="*/ 3693 h 36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27" h="3693">
                  <a:moveTo>
                    <a:pt x="1893" y="3693"/>
                  </a:moveTo>
                  <a:lnTo>
                    <a:pt x="2015" y="3530"/>
                  </a:lnTo>
                  <a:lnTo>
                    <a:pt x="2021" y="3499"/>
                  </a:lnTo>
                  <a:lnTo>
                    <a:pt x="2031" y="3472"/>
                  </a:lnTo>
                  <a:lnTo>
                    <a:pt x="2036" y="3444"/>
                  </a:lnTo>
                  <a:lnTo>
                    <a:pt x="2042" y="3416"/>
                  </a:lnTo>
                  <a:lnTo>
                    <a:pt x="2046" y="3388"/>
                  </a:lnTo>
                  <a:lnTo>
                    <a:pt x="2055" y="3358"/>
                  </a:lnTo>
                  <a:lnTo>
                    <a:pt x="2058" y="3332"/>
                  </a:lnTo>
                  <a:lnTo>
                    <a:pt x="2063" y="3302"/>
                  </a:lnTo>
                  <a:lnTo>
                    <a:pt x="2069" y="3274"/>
                  </a:lnTo>
                  <a:lnTo>
                    <a:pt x="2071" y="3245"/>
                  </a:lnTo>
                  <a:lnTo>
                    <a:pt x="2075" y="3217"/>
                  </a:lnTo>
                  <a:lnTo>
                    <a:pt x="2078" y="3187"/>
                  </a:lnTo>
                  <a:lnTo>
                    <a:pt x="2083" y="3159"/>
                  </a:lnTo>
                  <a:lnTo>
                    <a:pt x="2085" y="3129"/>
                  </a:lnTo>
                  <a:lnTo>
                    <a:pt x="2088" y="3098"/>
                  </a:lnTo>
                  <a:lnTo>
                    <a:pt x="2089" y="3067"/>
                  </a:lnTo>
                  <a:lnTo>
                    <a:pt x="2118" y="2722"/>
                  </a:lnTo>
                  <a:lnTo>
                    <a:pt x="2131" y="2488"/>
                  </a:lnTo>
                  <a:lnTo>
                    <a:pt x="2170" y="2488"/>
                  </a:lnTo>
                  <a:lnTo>
                    <a:pt x="2241" y="2550"/>
                  </a:lnTo>
                  <a:lnTo>
                    <a:pt x="2264" y="2544"/>
                  </a:lnTo>
                  <a:lnTo>
                    <a:pt x="2422" y="2315"/>
                  </a:lnTo>
                  <a:lnTo>
                    <a:pt x="2441" y="2290"/>
                  </a:lnTo>
                  <a:lnTo>
                    <a:pt x="2457" y="2265"/>
                  </a:lnTo>
                  <a:lnTo>
                    <a:pt x="2475" y="2243"/>
                  </a:lnTo>
                  <a:lnTo>
                    <a:pt x="2494" y="2220"/>
                  </a:lnTo>
                  <a:lnTo>
                    <a:pt x="2512" y="2199"/>
                  </a:lnTo>
                  <a:lnTo>
                    <a:pt x="2533" y="2177"/>
                  </a:lnTo>
                  <a:lnTo>
                    <a:pt x="2552" y="2158"/>
                  </a:lnTo>
                  <a:lnTo>
                    <a:pt x="2574" y="2142"/>
                  </a:lnTo>
                  <a:lnTo>
                    <a:pt x="2898" y="1838"/>
                  </a:lnTo>
                  <a:lnTo>
                    <a:pt x="2903" y="1820"/>
                  </a:lnTo>
                  <a:lnTo>
                    <a:pt x="2911" y="1801"/>
                  </a:lnTo>
                  <a:lnTo>
                    <a:pt x="2916" y="1782"/>
                  </a:lnTo>
                  <a:lnTo>
                    <a:pt x="2923" y="1766"/>
                  </a:lnTo>
                  <a:lnTo>
                    <a:pt x="2931" y="1750"/>
                  </a:lnTo>
                  <a:lnTo>
                    <a:pt x="2937" y="1731"/>
                  </a:lnTo>
                  <a:lnTo>
                    <a:pt x="2948" y="1714"/>
                  </a:lnTo>
                  <a:lnTo>
                    <a:pt x="2954" y="1693"/>
                  </a:lnTo>
                  <a:lnTo>
                    <a:pt x="2962" y="1673"/>
                  </a:lnTo>
                  <a:lnTo>
                    <a:pt x="2970" y="1651"/>
                  </a:lnTo>
                  <a:lnTo>
                    <a:pt x="2977" y="1626"/>
                  </a:lnTo>
                  <a:lnTo>
                    <a:pt x="2986" y="1597"/>
                  </a:lnTo>
                  <a:lnTo>
                    <a:pt x="2996" y="1568"/>
                  </a:lnTo>
                  <a:lnTo>
                    <a:pt x="3003" y="1531"/>
                  </a:lnTo>
                  <a:lnTo>
                    <a:pt x="3012" y="1492"/>
                  </a:lnTo>
                  <a:lnTo>
                    <a:pt x="3021" y="1450"/>
                  </a:lnTo>
                  <a:lnTo>
                    <a:pt x="3022" y="1426"/>
                  </a:lnTo>
                  <a:lnTo>
                    <a:pt x="3024" y="1403"/>
                  </a:lnTo>
                  <a:lnTo>
                    <a:pt x="3026" y="1378"/>
                  </a:lnTo>
                  <a:lnTo>
                    <a:pt x="3027" y="1353"/>
                  </a:lnTo>
                  <a:lnTo>
                    <a:pt x="3027" y="1331"/>
                  </a:lnTo>
                  <a:lnTo>
                    <a:pt x="3027" y="1307"/>
                  </a:lnTo>
                  <a:lnTo>
                    <a:pt x="3027" y="1284"/>
                  </a:lnTo>
                  <a:lnTo>
                    <a:pt x="3027" y="1260"/>
                  </a:lnTo>
                  <a:lnTo>
                    <a:pt x="3027" y="1239"/>
                  </a:lnTo>
                  <a:lnTo>
                    <a:pt x="3026" y="1214"/>
                  </a:lnTo>
                  <a:lnTo>
                    <a:pt x="3024" y="1193"/>
                  </a:lnTo>
                  <a:lnTo>
                    <a:pt x="3022" y="1170"/>
                  </a:lnTo>
                  <a:lnTo>
                    <a:pt x="3021" y="1145"/>
                  </a:lnTo>
                  <a:lnTo>
                    <a:pt x="3018" y="1125"/>
                  </a:lnTo>
                  <a:lnTo>
                    <a:pt x="3013" y="1102"/>
                  </a:lnTo>
                  <a:lnTo>
                    <a:pt x="3011" y="1083"/>
                  </a:lnTo>
                  <a:lnTo>
                    <a:pt x="2961" y="916"/>
                  </a:lnTo>
                  <a:lnTo>
                    <a:pt x="2856" y="774"/>
                  </a:lnTo>
                  <a:lnTo>
                    <a:pt x="2563" y="761"/>
                  </a:lnTo>
                  <a:lnTo>
                    <a:pt x="2528" y="731"/>
                  </a:lnTo>
                  <a:lnTo>
                    <a:pt x="2496" y="699"/>
                  </a:lnTo>
                  <a:lnTo>
                    <a:pt x="2461" y="671"/>
                  </a:lnTo>
                  <a:lnTo>
                    <a:pt x="2426" y="641"/>
                  </a:lnTo>
                  <a:lnTo>
                    <a:pt x="2391" y="614"/>
                  </a:lnTo>
                  <a:lnTo>
                    <a:pt x="2353" y="586"/>
                  </a:lnTo>
                  <a:lnTo>
                    <a:pt x="2316" y="560"/>
                  </a:lnTo>
                  <a:lnTo>
                    <a:pt x="2278" y="536"/>
                  </a:lnTo>
                  <a:lnTo>
                    <a:pt x="2240" y="512"/>
                  </a:lnTo>
                  <a:lnTo>
                    <a:pt x="2202" y="487"/>
                  </a:lnTo>
                  <a:lnTo>
                    <a:pt x="2164" y="468"/>
                  </a:lnTo>
                  <a:lnTo>
                    <a:pt x="2125" y="447"/>
                  </a:lnTo>
                  <a:lnTo>
                    <a:pt x="2087" y="427"/>
                  </a:lnTo>
                  <a:lnTo>
                    <a:pt x="2049" y="407"/>
                  </a:lnTo>
                  <a:lnTo>
                    <a:pt x="2012" y="389"/>
                  </a:lnTo>
                  <a:lnTo>
                    <a:pt x="1977" y="371"/>
                  </a:lnTo>
                  <a:lnTo>
                    <a:pt x="1812" y="312"/>
                  </a:lnTo>
                  <a:lnTo>
                    <a:pt x="1657" y="334"/>
                  </a:lnTo>
                  <a:lnTo>
                    <a:pt x="1556" y="331"/>
                  </a:lnTo>
                  <a:lnTo>
                    <a:pt x="1431" y="315"/>
                  </a:lnTo>
                  <a:lnTo>
                    <a:pt x="1026" y="223"/>
                  </a:lnTo>
                  <a:lnTo>
                    <a:pt x="972" y="315"/>
                  </a:lnTo>
                  <a:lnTo>
                    <a:pt x="925" y="301"/>
                  </a:lnTo>
                  <a:lnTo>
                    <a:pt x="820" y="379"/>
                  </a:lnTo>
                  <a:lnTo>
                    <a:pt x="862" y="97"/>
                  </a:lnTo>
                  <a:lnTo>
                    <a:pt x="784" y="31"/>
                  </a:lnTo>
                  <a:lnTo>
                    <a:pt x="732" y="0"/>
                  </a:lnTo>
                  <a:lnTo>
                    <a:pt x="714" y="16"/>
                  </a:lnTo>
                  <a:lnTo>
                    <a:pt x="706" y="71"/>
                  </a:lnTo>
                  <a:lnTo>
                    <a:pt x="669" y="29"/>
                  </a:lnTo>
                  <a:lnTo>
                    <a:pt x="561" y="2"/>
                  </a:lnTo>
                  <a:lnTo>
                    <a:pt x="505" y="140"/>
                  </a:lnTo>
                  <a:lnTo>
                    <a:pt x="508" y="243"/>
                  </a:lnTo>
                  <a:lnTo>
                    <a:pt x="308" y="605"/>
                  </a:lnTo>
                  <a:lnTo>
                    <a:pt x="0" y="832"/>
                  </a:lnTo>
                  <a:lnTo>
                    <a:pt x="54" y="881"/>
                  </a:lnTo>
                  <a:lnTo>
                    <a:pt x="177" y="900"/>
                  </a:lnTo>
                  <a:lnTo>
                    <a:pt x="207" y="1012"/>
                  </a:lnTo>
                  <a:lnTo>
                    <a:pt x="259" y="1222"/>
                  </a:lnTo>
                  <a:lnTo>
                    <a:pt x="213" y="1282"/>
                  </a:lnTo>
                  <a:lnTo>
                    <a:pt x="359" y="1412"/>
                  </a:lnTo>
                  <a:lnTo>
                    <a:pt x="473" y="1375"/>
                  </a:lnTo>
                  <a:lnTo>
                    <a:pt x="455" y="1498"/>
                  </a:lnTo>
                  <a:lnTo>
                    <a:pt x="348" y="1653"/>
                  </a:lnTo>
                  <a:lnTo>
                    <a:pt x="518" y="1886"/>
                  </a:lnTo>
                  <a:lnTo>
                    <a:pt x="487" y="2137"/>
                  </a:lnTo>
                  <a:lnTo>
                    <a:pt x="549" y="2188"/>
                  </a:lnTo>
                  <a:lnTo>
                    <a:pt x="529" y="2446"/>
                  </a:lnTo>
                  <a:lnTo>
                    <a:pt x="508" y="2478"/>
                  </a:lnTo>
                  <a:lnTo>
                    <a:pt x="511" y="2650"/>
                  </a:lnTo>
                  <a:lnTo>
                    <a:pt x="486" y="2687"/>
                  </a:lnTo>
                  <a:lnTo>
                    <a:pt x="542" y="2742"/>
                  </a:lnTo>
                  <a:lnTo>
                    <a:pt x="558" y="2840"/>
                  </a:lnTo>
                  <a:lnTo>
                    <a:pt x="558" y="2873"/>
                  </a:lnTo>
                  <a:lnTo>
                    <a:pt x="596" y="2907"/>
                  </a:lnTo>
                  <a:lnTo>
                    <a:pt x="771" y="2836"/>
                  </a:lnTo>
                  <a:lnTo>
                    <a:pt x="920" y="2757"/>
                  </a:lnTo>
                  <a:lnTo>
                    <a:pt x="1050" y="2810"/>
                  </a:lnTo>
                  <a:lnTo>
                    <a:pt x="1052" y="2810"/>
                  </a:lnTo>
                  <a:lnTo>
                    <a:pt x="1242" y="2878"/>
                  </a:lnTo>
                  <a:lnTo>
                    <a:pt x="1348" y="2916"/>
                  </a:lnTo>
                  <a:lnTo>
                    <a:pt x="1464" y="2971"/>
                  </a:lnTo>
                  <a:lnTo>
                    <a:pt x="1582" y="3086"/>
                  </a:lnTo>
                  <a:lnTo>
                    <a:pt x="1678" y="3084"/>
                  </a:lnTo>
                  <a:lnTo>
                    <a:pt x="1733" y="3096"/>
                  </a:lnTo>
                  <a:lnTo>
                    <a:pt x="1816" y="3104"/>
                  </a:lnTo>
                  <a:lnTo>
                    <a:pt x="1849" y="3142"/>
                  </a:lnTo>
                  <a:lnTo>
                    <a:pt x="1859" y="3222"/>
                  </a:lnTo>
                  <a:lnTo>
                    <a:pt x="1873" y="3245"/>
                  </a:lnTo>
                  <a:lnTo>
                    <a:pt x="1742" y="3401"/>
                  </a:lnTo>
                  <a:lnTo>
                    <a:pt x="1808" y="3523"/>
                  </a:lnTo>
                  <a:lnTo>
                    <a:pt x="1855" y="3600"/>
                  </a:lnTo>
                  <a:lnTo>
                    <a:pt x="1893" y="3693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FF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35"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A2FA55C-1CD2-46FE-B81B-0A9752C9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0" y="2993297"/>
              <a:ext cx="1766888" cy="1901825"/>
            </a:xfrm>
            <a:custGeom>
              <a:avLst/>
              <a:gdLst>
                <a:gd name="T0" fmla="*/ 0 w 3460"/>
                <a:gd name="T1" fmla="*/ 0 h 3501"/>
                <a:gd name="T2" fmla="*/ 0 w 3460"/>
                <a:gd name="T3" fmla="*/ 0 h 3501"/>
                <a:gd name="T4" fmla="*/ 0 w 3460"/>
                <a:gd name="T5" fmla="*/ 0 h 3501"/>
                <a:gd name="T6" fmla="*/ 0 w 3460"/>
                <a:gd name="T7" fmla="*/ 0 h 3501"/>
                <a:gd name="T8" fmla="*/ 0 w 3460"/>
                <a:gd name="T9" fmla="*/ 0 h 3501"/>
                <a:gd name="T10" fmla="*/ 0 w 3460"/>
                <a:gd name="T11" fmla="*/ 0 h 3501"/>
                <a:gd name="T12" fmla="*/ 0 w 3460"/>
                <a:gd name="T13" fmla="*/ 0 h 3501"/>
                <a:gd name="T14" fmla="*/ 0 w 3460"/>
                <a:gd name="T15" fmla="*/ 0 h 3501"/>
                <a:gd name="T16" fmla="*/ 0 w 3460"/>
                <a:gd name="T17" fmla="*/ 0 h 3501"/>
                <a:gd name="T18" fmla="*/ 0 w 3460"/>
                <a:gd name="T19" fmla="*/ 0 h 3501"/>
                <a:gd name="T20" fmla="*/ 0 w 3460"/>
                <a:gd name="T21" fmla="*/ 0 h 3501"/>
                <a:gd name="T22" fmla="*/ 0 w 3460"/>
                <a:gd name="T23" fmla="*/ 0 h 3501"/>
                <a:gd name="T24" fmla="*/ 0 w 3460"/>
                <a:gd name="T25" fmla="*/ 0 h 3501"/>
                <a:gd name="T26" fmla="*/ 0 w 3460"/>
                <a:gd name="T27" fmla="*/ 0 h 3501"/>
                <a:gd name="T28" fmla="*/ 0 w 3460"/>
                <a:gd name="T29" fmla="*/ 0 h 3501"/>
                <a:gd name="T30" fmla="*/ 0 w 3460"/>
                <a:gd name="T31" fmla="*/ 0 h 3501"/>
                <a:gd name="T32" fmla="*/ 0 w 3460"/>
                <a:gd name="T33" fmla="*/ 0 h 3501"/>
                <a:gd name="T34" fmla="*/ 0 w 3460"/>
                <a:gd name="T35" fmla="*/ 0 h 3501"/>
                <a:gd name="T36" fmla="*/ 0 w 3460"/>
                <a:gd name="T37" fmla="*/ 0 h 3501"/>
                <a:gd name="T38" fmla="*/ 0 w 3460"/>
                <a:gd name="T39" fmla="*/ 0 h 3501"/>
                <a:gd name="T40" fmla="*/ 0 w 3460"/>
                <a:gd name="T41" fmla="*/ 0 h 3501"/>
                <a:gd name="T42" fmla="*/ 0 w 3460"/>
                <a:gd name="T43" fmla="*/ 0 h 3501"/>
                <a:gd name="T44" fmla="*/ 0 w 3460"/>
                <a:gd name="T45" fmla="*/ 0 h 3501"/>
                <a:gd name="T46" fmla="*/ 0 w 3460"/>
                <a:gd name="T47" fmla="*/ 0 h 3501"/>
                <a:gd name="T48" fmla="*/ 0 w 3460"/>
                <a:gd name="T49" fmla="*/ 0 h 3501"/>
                <a:gd name="T50" fmla="*/ 0 w 3460"/>
                <a:gd name="T51" fmla="*/ 0 h 3501"/>
                <a:gd name="T52" fmla="*/ 0 w 3460"/>
                <a:gd name="T53" fmla="*/ 0 h 3501"/>
                <a:gd name="T54" fmla="*/ 0 w 3460"/>
                <a:gd name="T55" fmla="*/ 0 h 3501"/>
                <a:gd name="T56" fmla="*/ 0 w 3460"/>
                <a:gd name="T57" fmla="*/ 0 h 3501"/>
                <a:gd name="T58" fmla="*/ 0 w 3460"/>
                <a:gd name="T59" fmla="*/ 0 h 3501"/>
                <a:gd name="T60" fmla="*/ 0 w 3460"/>
                <a:gd name="T61" fmla="*/ 0 h 3501"/>
                <a:gd name="T62" fmla="*/ 0 w 3460"/>
                <a:gd name="T63" fmla="*/ 0 h 3501"/>
                <a:gd name="T64" fmla="*/ 0 w 3460"/>
                <a:gd name="T65" fmla="*/ 0 h 3501"/>
                <a:gd name="T66" fmla="*/ 0 w 3460"/>
                <a:gd name="T67" fmla="*/ 0 h 3501"/>
                <a:gd name="T68" fmla="*/ 0 w 3460"/>
                <a:gd name="T69" fmla="*/ 0 h 3501"/>
                <a:gd name="T70" fmla="*/ 0 w 3460"/>
                <a:gd name="T71" fmla="*/ 0 h 3501"/>
                <a:gd name="T72" fmla="*/ 0 w 3460"/>
                <a:gd name="T73" fmla="*/ 0 h 3501"/>
                <a:gd name="T74" fmla="*/ 0 w 3460"/>
                <a:gd name="T75" fmla="*/ 0 h 3501"/>
                <a:gd name="T76" fmla="*/ 0 w 3460"/>
                <a:gd name="T77" fmla="*/ 0 h 3501"/>
                <a:gd name="T78" fmla="*/ 0 w 3460"/>
                <a:gd name="T79" fmla="*/ 0 h 3501"/>
                <a:gd name="T80" fmla="*/ 0 w 3460"/>
                <a:gd name="T81" fmla="*/ 0 h 3501"/>
                <a:gd name="T82" fmla="*/ 0 w 3460"/>
                <a:gd name="T83" fmla="*/ 0 h 3501"/>
                <a:gd name="T84" fmla="*/ 0 w 3460"/>
                <a:gd name="T85" fmla="*/ 0 h 3501"/>
                <a:gd name="T86" fmla="*/ 0 w 3460"/>
                <a:gd name="T87" fmla="*/ 0 h 3501"/>
                <a:gd name="T88" fmla="*/ 0 w 3460"/>
                <a:gd name="T89" fmla="*/ 0 h 35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60"/>
                <a:gd name="T136" fmla="*/ 0 h 3501"/>
                <a:gd name="T137" fmla="*/ 3460 w 3460"/>
                <a:gd name="T138" fmla="*/ 3501 h 35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60" h="3501">
                  <a:moveTo>
                    <a:pt x="707" y="4"/>
                  </a:moveTo>
                  <a:lnTo>
                    <a:pt x="912" y="467"/>
                  </a:lnTo>
                  <a:lnTo>
                    <a:pt x="947" y="495"/>
                  </a:lnTo>
                  <a:lnTo>
                    <a:pt x="2517" y="578"/>
                  </a:lnTo>
                  <a:lnTo>
                    <a:pt x="2429" y="773"/>
                  </a:lnTo>
                  <a:lnTo>
                    <a:pt x="2400" y="1334"/>
                  </a:lnTo>
                  <a:lnTo>
                    <a:pt x="2477" y="1328"/>
                  </a:lnTo>
                  <a:lnTo>
                    <a:pt x="2549" y="1177"/>
                  </a:lnTo>
                  <a:lnTo>
                    <a:pt x="2625" y="1168"/>
                  </a:lnTo>
                  <a:lnTo>
                    <a:pt x="2609" y="1241"/>
                  </a:lnTo>
                  <a:lnTo>
                    <a:pt x="2767" y="1302"/>
                  </a:lnTo>
                  <a:lnTo>
                    <a:pt x="2835" y="1251"/>
                  </a:lnTo>
                  <a:lnTo>
                    <a:pt x="2972" y="1282"/>
                  </a:lnTo>
                  <a:lnTo>
                    <a:pt x="3125" y="1219"/>
                  </a:lnTo>
                  <a:lnTo>
                    <a:pt x="3199" y="1259"/>
                  </a:lnTo>
                  <a:lnTo>
                    <a:pt x="3244" y="1255"/>
                  </a:lnTo>
                  <a:lnTo>
                    <a:pt x="3282" y="1265"/>
                  </a:lnTo>
                  <a:lnTo>
                    <a:pt x="3382" y="1224"/>
                  </a:lnTo>
                  <a:lnTo>
                    <a:pt x="3385" y="1390"/>
                  </a:lnTo>
                  <a:lnTo>
                    <a:pt x="3357" y="1440"/>
                  </a:lnTo>
                  <a:lnTo>
                    <a:pt x="3408" y="1454"/>
                  </a:lnTo>
                  <a:lnTo>
                    <a:pt x="3445" y="1524"/>
                  </a:lnTo>
                  <a:lnTo>
                    <a:pt x="3460" y="1587"/>
                  </a:lnTo>
                  <a:lnTo>
                    <a:pt x="3233" y="1676"/>
                  </a:lnTo>
                  <a:lnTo>
                    <a:pt x="3262" y="1773"/>
                  </a:lnTo>
                  <a:lnTo>
                    <a:pt x="3223" y="1831"/>
                  </a:lnTo>
                  <a:lnTo>
                    <a:pt x="3175" y="1828"/>
                  </a:lnTo>
                  <a:lnTo>
                    <a:pt x="3136" y="1929"/>
                  </a:lnTo>
                  <a:lnTo>
                    <a:pt x="3175" y="2025"/>
                  </a:lnTo>
                  <a:lnTo>
                    <a:pt x="3102" y="2146"/>
                  </a:lnTo>
                  <a:lnTo>
                    <a:pt x="3136" y="2233"/>
                  </a:lnTo>
                  <a:lnTo>
                    <a:pt x="3130" y="2288"/>
                  </a:lnTo>
                  <a:lnTo>
                    <a:pt x="3061" y="2345"/>
                  </a:lnTo>
                  <a:lnTo>
                    <a:pt x="2796" y="2345"/>
                  </a:lnTo>
                  <a:lnTo>
                    <a:pt x="2692" y="2408"/>
                  </a:lnTo>
                  <a:lnTo>
                    <a:pt x="2678" y="2403"/>
                  </a:lnTo>
                  <a:lnTo>
                    <a:pt x="2580" y="2411"/>
                  </a:lnTo>
                  <a:lnTo>
                    <a:pt x="2472" y="2472"/>
                  </a:lnTo>
                  <a:lnTo>
                    <a:pt x="2379" y="2570"/>
                  </a:lnTo>
                  <a:lnTo>
                    <a:pt x="2402" y="2584"/>
                  </a:lnTo>
                  <a:lnTo>
                    <a:pt x="2343" y="2708"/>
                  </a:lnTo>
                  <a:lnTo>
                    <a:pt x="2261" y="2820"/>
                  </a:lnTo>
                  <a:lnTo>
                    <a:pt x="2197" y="2980"/>
                  </a:lnTo>
                  <a:lnTo>
                    <a:pt x="2026" y="3178"/>
                  </a:lnTo>
                  <a:lnTo>
                    <a:pt x="1851" y="3345"/>
                  </a:lnTo>
                  <a:lnTo>
                    <a:pt x="1675" y="3501"/>
                  </a:lnTo>
                  <a:lnTo>
                    <a:pt x="1641" y="3483"/>
                  </a:lnTo>
                  <a:lnTo>
                    <a:pt x="1537" y="3501"/>
                  </a:lnTo>
                  <a:lnTo>
                    <a:pt x="1484" y="3501"/>
                  </a:lnTo>
                  <a:lnTo>
                    <a:pt x="1406" y="3221"/>
                  </a:lnTo>
                  <a:lnTo>
                    <a:pt x="1257" y="3183"/>
                  </a:lnTo>
                  <a:lnTo>
                    <a:pt x="1232" y="3211"/>
                  </a:lnTo>
                  <a:lnTo>
                    <a:pt x="967" y="3197"/>
                  </a:lnTo>
                  <a:lnTo>
                    <a:pt x="864" y="2820"/>
                  </a:lnTo>
                  <a:lnTo>
                    <a:pt x="880" y="2694"/>
                  </a:lnTo>
                  <a:lnTo>
                    <a:pt x="929" y="2673"/>
                  </a:lnTo>
                  <a:lnTo>
                    <a:pt x="883" y="2639"/>
                  </a:lnTo>
                  <a:lnTo>
                    <a:pt x="933" y="2252"/>
                  </a:lnTo>
                  <a:lnTo>
                    <a:pt x="903" y="2266"/>
                  </a:lnTo>
                  <a:lnTo>
                    <a:pt x="754" y="2191"/>
                  </a:lnTo>
                  <a:lnTo>
                    <a:pt x="747" y="2020"/>
                  </a:lnTo>
                  <a:lnTo>
                    <a:pt x="359" y="2025"/>
                  </a:lnTo>
                  <a:lnTo>
                    <a:pt x="220" y="1707"/>
                  </a:lnTo>
                  <a:lnTo>
                    <a:pt x="236" y="1681"/>
                  </a:lnTo>
                  <a:lnTo>
                    <a:pt x="275" y="1681"/>
                  </a:lnTo>
                  <a:lnTo>
                    <a:pt x="260" y="1574"/>
                  </a:lnTo>
                  <a:lnTo>
                    <a:pt x="217" y="1499"/>
                  </a:lnTo>
                  <a:lnTo>
                    <a:pt x="279" y="1476"/>
                  </a:lnTo>
                  <a:lnTo>
                    <a:pt x="428" y="1190"/>
                  </a:lnTo>
                  <a:lnTo>
                    <a:pt x="294" y="923"/>
                  </a:lnTo>
                  <a:lnTo>
                    <a:pt x="239" y="923"/>
                  </a:lnTo>
                  <a:lnTo>
                    <a:pt x="146" y="923"/>
                  </a:lnTo>
                  <a:lnTo>
                    <a:pt x="87" y="914"/>
                  </a:lnTo>
                  <a:lnTo>
                    <a:pt x="41" y="842"/>
                  </a:lnTo>
                  <a:lnTo>
                    <a:pt x="0" y="740"/>
                  </a:lnTo>
                  <a:lnTo>
                    <a:pt x="20" y="699"/>
                  </a:lnTo>
                  <a:lnTo>
                    <a:pt x="20" y="571"/>
                  </a:lnTo>
                  <a:lnTo>
                    <a:pt x="0" y="513"/>
                  </a:lnTo>
                  <a:lnTo>
                    <a:pt x="20" y="467"/>
                  </a:lnTo>
                  <a:lnTo>
                    <a:pt x="109" y="451"/>
                  </a:lnTo>
                  <a:lnTo>
                    <a:pt x="230" y="454"/>
                  </a:lnTo>
                  <a:lnTo>
                    <a:pt x="269" y="437"/>
                  </a:lnTo>
                  <a:lnTo>
                    <a:pt x="323" y="444"/>
                  </a:lnTo>
                  <a:lnTo>
                    <a:pt x="434" y="423"/>
                  </a:lnTo>
                  <a:lnTo>
                    <a:pt x="501" y="433"/>
                  </a:lnTo>
                  <a:lnTo>
                    <a:pt x="524" y="411"/>
                  </a:lnTo>
                  <a:lnTo>
                    <a:pt x="598" y="420"/>
                  </a:lnTo>
                  <a:lnTo>
                    <a:pt x="628" y="417"/>
                  </a:lnTo>
                  <a:lnTo>
                    <a:pt x="717" y="407"/>
                  </a:lnTo>
                  <a:lnTo>
                    <a:pt x="703" y="0"/>
                  </a:lnTo>
                  <a:lnTo>
                    <a:pt x="707" y="4"/>
                  </a:lnTo>
                  <a:close/>
                </a:path>
              </a:pathLst>
            </a:custGeom>
            <a:solidFill>
              <a:srgbClr val="FBF5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35"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EC6A053-A41E-453D-8FFA-E9FEB0207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657" y="3756608"/>
              <a:ext cx="1535112" cy="1295400"/>
            </a:xfrm>
            <a:custGeom>
              <a:avLst/>
              <a:gdLst>
                <a:gd name="T0" fmla="*/ 0 w 3097"/>
                <a:gd name="T1" fmla="*/ 0 h 2443"/>
                <a:gd name="T2" fmla="*/ 0 w 3097"/>
                <a:gd name="T3" fmla="*/ 0 h 2443"/>
                <a:gd name="T4" fmla="*/ 0 w 3097"/>
                <a:gd name="T5" fmla="*/ 0 h 2443"/>
                <a:gd name="T6" fmla="*/ 0 w 3097"/>
                <a:gd name="T7" fmla="*/ 0 h 2443"/>
                <a:gd name="T8" fmla="*/ 0 w 3097"/>
                <a:gd name="T9" fmla="*/ 0 h 2443"/>
                <a:gd name="T10" fmla="*/ 0 w 3097"/>
                <a:gd name="T11" fmla="*/ 0 h 2443"/>
                <a:gd name="T12" fmla="*/ 0 w 3097"/>
                <a:gd name="T13" fmla="*/ 0 h 2443"/>
                <a:gd name="T14" fmla="*/ 0 w 3097"/>
                <a:gd name="T15" fmla="*/ 0 h 2443"/>
                <a:gd name="T16" fmla="*/ 0 w 3097"/>
                <a:gd name="T17" fmla="*/ 0 h 2443"/>
                <a:gd name="T18" fmla="*/ 0 w 3097"/>
                <a:gd name="T19" fmla="*/ 0 h 2443"/>
                <a:gd name="T20" fmla="*/ 0 w 3097"/>
                <a:gd name="T21" fmla="*/ 0 h 2443"/>
                <a:gd name="T22" fmla="*/ 0 w 3097"/>
                <a:gd name="T23" fmla="*/ 0 h 2443"/>
                <a:gd name="T24" fmla="*/ 0 w 3097"/>
                <a:gd name="T25" fmla="*/ 0 h 2443"/>
                <a:gd name="T26" fmla="*/ 0 w 3097"/>
                <a:gd name="T27" fmla="*/ 0 h 2443"/>
                <a:gd name="T28" fmla="*/ 0 w 3097"/>
                <a:gd name="T29" fmla="*/ 0 h 2443"/>
                <a:gd name="T30" fmla="*/ 0 w 3097"/>
                <a:gd name="T31" fmla="*/ 0 h 2443"/>
                <a:gd name="T32" fmla="*/ 0 w 3097"/>
                <a:gd name="T33" fmla="*/ 0 h 2443"/>
                <a:gd name="T34" fmla="*/ 0 w 3097"/>
                <a:gd name="T35" fmla="*/ 0 h 2443"/>
                <a:gd name="T36" fmla="*/ 0 w 3097"/>
                <a:gd name="T37" fmla="*/ 0 h 2443"/>
                <a:gd name="T38" fmla="*/ 0 w 3097"/>
                <a:gd name="T39" fmla="*/ 0 h 2443"/>
                <a:gd name="T40" fmla="*/ 0 w 3097"/>
                <a:gd name="T41" fmla="*/ 0 h 2443"/>
                <a:gd name="T42" fmla="*/ 0 w 3097"/>
                <a:gd name="T43" fmla="*/ 0 h 2443"/>
                <a:gd name="T44" fmla="*/ 0 w 3097"/>
                <a:gd name="T45" fmla="*/ 0 h 2443"/>
                <a:gd name="T46" fmla="*/ 0 w 3097"/>
                <a:gd name="T47" fmla="*/ 0 h 2443"/>
                <a:gd name="T48" fmla="*/ 0 w 3097"/>
                <a:gd name="T49" fmla="*/ 0 h 2443"/>
                <a:gd name="T50" fmla="*/ 0 w 3097"/>
                <a:gd name="T51" fmla="*/ 0 h 2443"/>
                <a:gd name="T52" fmla="*/ 0 w 3097"/>
                <a:gd name="T53" fmla="*/ 0 h 2443"/>
                <a:gd name="T54" fmla="*/ 0 w 3097"/>
                <a:gd name="T55" fmla="*/ 0 h 2443"/>
                <a:gd name="T56" fmla="*/ 0 w 3097"/>
                <a:gd name="T57" fmla="*/ 0 h 2443"/>
                <a:gd name="T58" fmla="*/ 0 w 3097"/>
                <a:gd name="T59" fmla="*/ 0 h 2443"/>
                <a:gd name="T60" fmla="*/ 0 w 3097"/>
                <a:gd name="T61" fmla="*/ 0 h 2443"/>
                <a:gd name="T62" fmla="*/ 0 w 3097"/>
                <a:gd name="T63" fmla="*/ 0 h 2443"/>
                <a:gd name="T64" fmla="*/ 0 w 3097"/>
                <a:gd name="T65" fmla="*/ 0 h 2443"/>
                <a:gd name="T66" fmla="*/ 0 w 3097"/>
                <a:gd name="T67" fmla="*/ 0 h 2443"/>
                <a:gd name="T68" fmla="*/ 0 w 3097"/>
                <a:gd name="T69" fmla="*/ 0 h 2443"/>
                <a:gd name="T70" fmla="*/ 0 w 3097"/>
                <a:gd name="T71" fmla="*/ 0 h 2443"/>
                <a:gd name="T72" fmla="*/ 0 w 3097"/>
                <a:gd name="T73" fmla="*/ 0 h 2443"/>
                <a:gd name="T74" fmla="*/ 0 w 3097"/>
                <a:gd name="T75" fmla="*/ 0 h 2443"/>
                <a:gd name="T76" fmla="*/ 0 w 3097"/>
                <a:gd name="T77" fmla="*/ 0 h 2443"/>
                <a:gd name="T78" fmla="*/ 0 w 3097"/>
                <a:gd name="T79" fmla="*/ 0 h 2443"/>
                <a:gd name="T80" fmla="*/ 0 w 3097"/>
                <a:gd name="T81" fmla="*/ 0 h 2443"/>
                <a:gd name="T82" fmla="*/ 0 w 3097"/>
                <a:gd name="T83" fmla="*/ 0 h 2443"/>
                <a:gd name="T84" fmla="*/ 0 w 3097"/>
                <a:gd name="T85" fmla="*/ 0 h 2443"/>
                <a:gd name="T86" fmla="*/ 0 w 3097"/>
                <a:gd name="T87" fmla="*/ 0 h 2443"/>
                <a:gd name="T88" fmla="*/ 0 w 3097"/>
                <a:gd name="T89" fmla="*/ 0 h 2443"/>
                <a:gd name="T90" fmla="*/ 0 w 3097"/>
                <a:gd name="T91" fmla="*/ 0 h 2443"/>
                <a:gd name="T92" fmla="*/ 0 w 3097"/>
                <a:gd name="T93" fmla="*/ 0 h 2443"/>
                <a:gd name="T94" fmla="*/ 0 w 3097"/>
                <a:gd name="T95" fmla="*/ 0 h 2443"/>
                <a:gd name="T96" fmla="*/ 0 w 3097"/>
                <a:gd name="T97" fmla="*/ 0 h 2443"/>
                <a:gd name="T98" fmla="*/ 0 w 3097"/>
                <a:gd name="T99" fmla="*/ 0 h 2443"/>
                <a:gd name="T100" fmla="*/ 0 w 3097"/>
                <a:gd name="T101" fmla="*/ 0 h 2443"/>
                <a:gd name="T102" fmla="*/ 0 w 3097"/>
                <a:gd name="T103" fmla="*/ 0 h 2443"/>
                <a:gd name="T104" fmla="*/ 0 w 3097"/>
                <a:gd name="T105" fmla="*/ 0 h 2443"/>
                <a:gd name="T106" fmla="*/ 0 w 3097"/>
                <a:gd name="T107" fmla="*/ 0 h 2443"/>
                <a:gd name="T108" fmla="*/ 0 w 3097"/>
                <a:gd name="T109" fmla="*/ 0 h 2443"/>
                <a:gd name="T110" fmla="*/ 0 w 3097"/>
                <a:gd name="T111" fmla="*/ 0 h 2443"/>
                <a:gd name="T112" fmla="*/ 0 w 3097"/>
                <a:gd name="T113" fmla="*/ 0 h 2443"/>
                <a:gd name="T114" fmla="*/ 0 w 3097"/>
                <a:gd name="T115" fmla="*/ 0 h 2443"/>
                <a:gd name="T116" fmla="*/ 0 w 3097"/>
                <a:gd name="T117" fmla="*/ 0 h 2443"/>
                <a:gd name="T118" fmla="*/ 0 w 3097"/>
                <a:gd name="T119" fmla="*/ 0 h 2443"/>
                <a:gd name="T120" fmla="*/ 0 w 3097"/>
                <a:gd name="T121" fmla="*/ 0 h 2443"/>
                <a:gd name="T122" fmla="*/ 0 w 3097"/>
                <a:gd name="T123" fmla="*/ 0 h 2443"/>
                <a:gd name="T124" fmla="*/ 0 w 3097"/>
                <a:gd name="T125" fmla="*/ 0 h 24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97"/>
                <a:gd name="T190" fmla="*/ 0 h 2443"/>
                <a:gd name="T191" fmla="*/ 3097 w 3097"/>
                <a:gd name="T192" fmla="*/ 2443 h 24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97" h="2443">
                  <a:moveTo>
                    <a:pt x="1581" y="115"/>
                  </a:moveTo>
                  <a:lnTo>
                    <a:pt x="1620" y="176"/>
                  </a:lnTo>
                  <a:lnTo>
                    <a:pt x="1989" y="0"/>
                  </a:lnTo>
                  <a:lnTo>
                    <a:pt x="2143" y="69"/>
                  </a:lnTo>
                  <a:lnTo>
                    <a:pt x="2397" y="152"/>
                  </a:lnTo>
                  <a:lnTo>
                    <a:pt x="2588" y="238"/>
                  </a:lnTo>
                  <a:lnTo>
                    <a:pt x="2718" y="367"/>
                  </a:lnTo>
                  <a:lnTo>
                    <a:pt x="2821" y="359"/>
                  </a:lnTo>
                  <a:lnTo>
                    <a:pt x="2924" y="384"/>
                  </a:lnTo>
                  <a:lnTo>
                    <a:pt x="2989" y="390"/>
                  </a:lnTo>
                  <a:lnTo>
                    <a:pt x="3017" y="429"/>
                  </a:lnTo>
                  <a:lnTo>
                    <a:pt x="3028" y="516"/>
                  </a:lnTo>
                  <a:lnTo>
                    <a:pt x="3045" y="543"/>
                  </a:lnTo>
                  <a:lnTo>
                    <a:pt x="2901" y="719"/>
                  </a:lnTo>
                  <a:lnTo>
                    <a:pt x="3022" y="943"/>
                  </a:lnTo>
                  <a:lnTo>
                    <a:pt x="3067" y="1041"/>
                  </a:lnTo>
                  <a:lnTo>
                    <a:pt x="3097" y="1233"/>
                  </a:lnTo>
                  <a:lnTo>
                    <a:pt x="2838" y="1550"/>
                  </a:lnTo>
                  <a:lnTo>
                    <a:pt x="2831" y="1587"/>
                  </a:lnTo>
                  <a:lnTo>
                    <a:pt x="2760" y="1667"/>
                  </a:lnTo>
                  <a:lnTo>
                    <a:pt x="2779" y="1821"/>
                  </a:lnTo>
                  <a:lnTo>
                    <a:pt x="2591" y="1868"/>
                  </a:lnTo>
                  <a:lnTo>
                    <a:pt x="2435" y="2039"/>
                  </a:lnTo>
                  <a:lnTo>
                    <a:pt x="1940" y="2039"/>
                  </a:lnTo>
                  <a:lnTo>
                    <a:pt x="1564" y="2205"/>
                  </a:lnTo>
                  <a:lnTo>
                    <a:pt x="1311" y="2320"/>
                  </a:lnTo>
                  <a:lnTo>
                    <a:pt x="1135" y="2443"/>
                  </a:lnTo>
                  <a:lnTo>
                    <a:pt x="986" y="2390"/>
                  </a:lnTo>
                  <a:lnTo>
                    <a:pt x="831" y="2353"/>
                  </a:lnTo>
                  <a:lnTo>
                    <a:pt x="818" y="2192"/>
                  </a:lnTo>
                  <a:lnTo>
                    <a:pt x="727" y="2162"/>
                  </a:lnTo>
                  <a:lnTo>
                    <a:pt x="714" y="1998"/>
                  </a:lnTo>
                  <a:lnTo>
                    <a:pt x="681" y="1959"/>
                  </a:lnTo>
                  <a:lnTo>
                    <a:pt x="616" y="1949"/>
                  </a:lnTo>
                  <a:lnTo>
                    <a:pt x="448" y="1912"/>
                  </a:lnTo>
                  <a:lnTo>
                    <a:pt x="413" y="1885"/>
                  </a:lnTo>
                  <a:lnTo>
                    <a:pt x="331" y="1862"/>
                  </a:lnTo>
                  <a:lnTo>
                    <a:pt x="0" y="1851"/>
                  </a:lnTo>
                  <a:lnTo>
                    <a:pt x="161" y="1685"/>
                  </a:lnTo>
                  <a:lnTo>
                    <a:pt x="232" y="1550"/>
                  </a:lnTo>
                  <a:lnTo>
                    <a:pt x="278" y="1434"/>
                  </a:lnTo>
                  <a:lnTo>
                    <a:pt x="349" y="1329"/>
                  </a:lnTo>
                  <a:lnTo>
                    <a:pt x="369" y="1305"/>
                  </a:lnTo>
                  <a:lnTo>
                    <a:pt x="428" y="1209"/>
                  </a:lnTo>
                  <a:lnTo>
                    <a:pt x="390" y="1200"/>
                  </a:lnTo>
                  <a:lnTo>
                    <a:pt x="454" y="1152"/>
                  </a:lnTo>
                  <a:lnTo>
                    <a:pt x="407" y="1140"/>
                  </a:lnTo>
                  <a:lnTo>
                    <a:pt x="545" y="1019"/>
                  </a:lnTo>
                  <a:lnTo>
                    <a:pt x="648" y="968"/>
                  </a:lnTo>
                  <a:lnTo>
                    <a:pt x="752" y="968"/>
                  </a:lnTo>
                  <a:lnTo>
                    <a:pt x="862" y="894"/>
                  </a:lnTo>
                  <a:lnTo>
                    <a:pt x="1019" y="894"/>
                  </a:lnTo>
                  <a:lnTo>
                    <a:pt x="1064" y="889"/>
                  </a:lnTo>
                  <a:lnTo>
                    <a:pt x="1174" y="894"/>
                  </a:lnTo>
                  <a:lnTo>
                    <a:pt x="1239" y="832"/>
                  </a:lnTo>
                  <a:lnTo>
                    <a:pt x="1205" y="737"/>
                  </a:lnTo>
                  <a:lnTo>
                    <a:pt x="1272" y="588"/>
                  </a:lnTo>
                  <a:lnTo>
                    <a:pt x="1244" y="466"/>
                  </a:lnTo>
                  <a:lnTo>
                    <a:pt x="1252" y="429"/>
                  </a:lnTo>
                  <a:lnTo>
                    <a:pt x="1291" y="321"/>
                  </a:lnTo>
                  <a:lnTo>
                    <a:pt x="1362" y="283"/>
                  </a:lnTo>
                  <a:lnTo>
                    <a:pt x="1348" y="205"/>
                  </a:lnTo>
                  <a:lnTo>
                    <a:pt x="1581" y="115"/>
                  </a:lnTo>
                  <a:close/>
                </a:path>
              </a:pathLst>
            </a:custGeom>
            <a:solidFill>
              <a:srgbClr val="FBF5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35"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2DEA0F3-25F8-49AE-B6C9-01989B47F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766" y="4757920"/>
              <a:ext cx="989013" cy="1314450"/>
            </a:xfrm>
            <a:custGeom>
              <a:avLst/>
              <a:gdLst>
                <a:gd name="T0" fmla="*/ 0 w 1945"/>
                <a:gd name="T1" fmla="*/ 0 h 2419"/>
                <a:gd name="T2" fmla="*/ 0 w 1945"/>
                <a:gd name="T3" fmla="*/ 0 h 2419"/>
                <a:gd name="T4" fmla="*/ 0 w 1945"/>
                <a:gd name="T5" fmla="*/ 0 h 2419"/>
                <a:gd name="T6" fmla="*/ 0 w 1945"/>
                <a:gd name="T7" fmla="*/ 0 h 2419"/>
                <a:gd name="T8" fmla="*/ 0 w 1945"/>
                <a:gd name="T9" fmla="*/ 0 h 2419"/>
                <a:gd name="T10" fmla="*/ 0 w 1945"/>
                <a:gd name="T11" fmla="*/ 0 h 2419"/>
                <a:gd name="T12" fmla="*/ 0 w 1945"/>
                <a:gd name="T13" fmla="*/ 0 h 2419"/>
                <a:gd name="T14" fmla="*/ 0 w 1945"/>
                <a:gd name="T15" fmla="*/ 0 h 2419"/>
                <a:gd name="T16" fmla="*/ 0 w 1945"/>
                <a:gd name="T17" fmla="*/ 0 h 2419"/>
                <a:gd name="T18" fmla="*/ 0 w 1945"/>
                <a:gd name="T19" fmla="*/ 0 h 2419"/>
                <a:gd name="T20" fmla="*/ 0 w 1945"/>
                <a:gd name="T21" fmla="*/ 0 h 2419"/>
                <a:gd name="T22" fmla="*/ 0 w 1945"/>
                <a:gd name="T23" fmla="*/ 0 h 2419"/>
                <a:gd name="T24" fmla="*/ 0 w 1945"/>
                <a:gd name="T25" fmla="*/ 0 h 2419"/>
                <a:gd name="T26" fmla="*/ 0 w 1945"/>
                <a:gd name="T27" fmla="*/ 0 h 2419"/>
                <a:gd name="T28" fmla="*/ 0 w 1945"/>
                <a:gd name="T29" fmla="*/ 0 h 2419"/>
                <a:gd name="T30" fmla="*/ 0 w 1945"/>
                <a:gd name="T31" fmla="*/ 0 h 2419"/>
                <a:gd name="T32" fmla="*/ 0 w 1945"/>
                <a:gd name="T33" fmla="*/ 0 h 2419"/>
                <a:gd name="T34" fmla="*/ 0 w 1945"/>
                <a:gd name="T35" fmla="*/ 0 h 2419"/>
                <a:gd name="T36" fmla="*/ 0 w 1945"/>
                <a:gd name="T37" fmla="*/ 0 h 2419"/>
                <a:gd name="T38" fmla="*/ 0 w 1945"/>
                <a:gd name="T39" fmla="*/ 0 h 2419"/>
                <a:gd name="T40" fmla="*/ 0 w 1945"/>
                <a:gd name="T41" fmla="*/ 0 h 2419"/>
                <a:gd name="T42" fmla="*/ 0 w 1945"/>
                <a:gd name="T43" fmla="*/ 0 h 2419"/>
                <a:gd name="T44" fmla="*/ 0 w 1945"/>
                <a:gd name="T45" fmla="*/ 0 h 2419"/>
                <a:gd name="T46" fmla="*/ 0 w 1945"/>
                <a:gd name="T47" fmla="*/ 0 h 2419"/>
                <a:gd name="T48" fmla="*/ 0 w 1945"/>
                <a:gd name="T49" fmla="*/ 0 h 2419"/>
                <a:gd name="T50" fmla="*/ 0 w 1945"/>
                <a:gd name="T51" fmla="*/ 0 h 2419"/>
                <a:gd name="T52" fmla="*/ 0 w 1945"/>
                <a:gd name="T53" fmla="*/ 0 h 2419"/>
                <a:gd name="T54" fmla="*/ 0 w 1945"/>
                <a:gd name="T55" fmla="*/ 0 h 2419"/>
                <a:gd name="T56" fmla="*/ 0 w 1945"/>
                <a:gd name="T57" fmla="*/ 0 h 2419"/>
                <a:gd name="T58" fmla="*/ 0 w 1945"/>
                <a:gd name="T59" fmla="*/ 0 h 2419"/>
                <a:gd name="T60" fmla="*/ 0 w 1945"/>
                <a:gd name="T61" fmla="*/ 0 h 2419"/>
                <a:gd name="T62" fmla="*/ 0 w 1945"/>
                <a:gd name="T63" fmla="*/ 0 h 2419"/>
                <a:gd name="T64" fmla="*/ 0 w 1945"/>
                <a:gd name="T65" fmla="*/ 0 h 2419"/>
                <a:gd name="T66" fmla="*/ 0 w 1945"/>
                <a:gd name="T67" fmla="*/ 0 h 2419"/>
                <a:gd name="T68" fmla="*/ 0 w 1945"/>
                <a:gd name="T69" fmla="*/ 0 h 2419"/>
                <a:gd name="T70" fmla="*/ 0 w 1945"/>
                <a:gd name="T71" fmla="*/ 0 h 2419"/>
                <a:gd name="T72" fmla="*/ 0 w 1945"/>
                <a:gd name="T73" fmla="*/ 0 h 2419"/>
                <a:gd name="T74" fmla="*/ 0 w 1945"/>
                <a:gd name="T75" fmla="*/ 0 h 2419"/>
                <a:gd name="T76" fmla="*/ 0 w 1945"/>
                <a:gd name="T77" fmla="*/ 0 h 2419"/>
                <a:gd name="T78" fmla="*/ 0 w 1945"/>
                <a:gd name="T79" fmla="*/ 0 h 2419"/>
                <a:gd name="T80" fmla="*/ 0 w 1945"/>
                <a:gd name="T81" fmla="*/ 0 h 2419"/>
                <a:gd name="T82" fmla="*/ 0 w 1945"/>
                <a:gd name="T83" fmla="*/ 0 h 2419"/>
                <a:gd name="T84" fmla="*/ 0 w 1945"/>
                <a:gd name="T85" fmla="*/ 0 h 24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45"/>
                <a:gd name="T130" fmla="*/ 0 h 2419"/>
                <a:gd name="T131" fmla="*/ 1945 w 1945"/>
                <a:gd name="T132" fmla="*/ 2419 h 24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45" h="2419">
                  <a:moveTo>
                    <a:pt x="943" y="0"/>
                  </a:moveTo>
                  <a:lnTo>
                    <a:pt x="1185" y="10"/>
                  </a:lnTo>
                  <a:lnTo>
                    <a:pt x="1275" y="24"/>
                  </a:lnTo>
                  <a:lnTo>
                    <a:pt x="1323" y="58"/>
                  </a:lnTo>
                  <a:lnTo>
                    <a:pt x="1527" y="96"/>
                  </a:lnTo>
                  <a:lnTo>
                    <a:pt x="1562" y="130"/>
                  </a:lnTo>
                  <a:lnTo>
                    <a:pt x="1575" y="277"/>
                  </a:lnTo>
                  <a:lnTo>
                    <a:pt x="1647" y="299"/>
                  </a:lnTo>
                  <a:lnTo>
                    <a:pt x="1664" y="450"/>
                  </a:lnTo>
                  <a:lnTo>
                    <a:pt x="1809" y="483"/>
                  </a:lnTo>
                  <a:lnTo>
                    <a:pt x="1942" y="527"/>
                  </a:lnTo>
                  <a:lnTo>
                    <a:pt x="1945" y="641"/>
                  </a:lnTo>
                  <a:lnTo>
                    <a:pt x="1816" y="702"/>
                  </a:lnTo>
                  <a:lnTo>
                    <a:pt x="1803" y="702"/>
                  </a:lnTo>
                  <a:lnTo>
                    <a:pt x="1797" y="1003"/>
                  </a:lnTo>
                  <a:lnTo>
                    <a:pt x="1797" y="1029"/>
                  </a:lnTo>
                  <a:lnTo>
                    <a:pt x="1797" y="1074"/>
                  </a:lnTo>
                  <a:lnTo>
                    <a:pt x="1803" y="1200"/>
                  </a:lnTo>
                  <a:lnTo>
                    <a:pt x="1762" y="1244"/>
                  </a:lnTo>
                  <a:lnTo>
                    <a:pt x="1727" y="1285"/>
                  </a:lnTo>
                  <a:lnTo>
                    <a:pt x="1692" y="1329"/>
                  </a:lnTo>
                  <a:lnTo>
                    <a:pt x="1663" y="1372"/>
                  </a:lnTo>
                  <a:lnTo>
                    <a:pt x="1634" y="1416"/>
                  </a:lnTo>
                  <a:lnTo>
                    <a:pt x="1608" y="1457"/>
                  </a:lnTo>
                  <a:lnTo>
                    <a:pt x="1583" y="1500"/>
                  </a:lnTo>
                  <a:lnTo>
                    <a:pt x="1558" y="1543"/>
                  </a:lnTo>
                  <a:lnTo>
                    <a:pt x="1534" y="1586"/>
                  </a:lnTo>
                  <a:lnTo>
                    <a:pt x="1510" y="1628"/>
                  </a:lnTo>
                  <a:lnTo>
                    <a:pt x="1489" y="1670"/>
                  </a:lnTo>
                  <a:lnTo>
                    <a:pt x="1467" y="1711"/>
                  </a:lnTo>
                  <a:lnTo>
                    <a:pt x="1442" y="1754"/>
                  </a:lnTo>
                  <a:lnTo>
                    <a:pt x="1415" y="1796"/>
                  </a:lnTo>
                  <a:lnTo>
                    <a:pt x="1389" y="1835"/>
                  </a:lnTo>
                  <a:lnTo>
                    <a:pt x="1360" y="1878"/>
                  </a:lnTo>
                  <a:lnTo>
                    <a:pt x="1315" y="1921"/>
                  </a:lnTo>
                  <a:lnTo>
                    <a:pt x="1115" y="2083"/>
                  </a:lnTo>
                  <a:lnTo>
                    <a:pt x="1095" y="2108"/>
                  </a:lnTo>
                  <a:lnTo>
                    <a:pt x="1020" y="2296"/>
                  </a:lnTo>
                  <a:lnTo>
                    <a:pt x="943" y="2311"/>
                  </a:lnTo>
                  <a:lnTo>
                    <a:pt x="888" y="2419"/>
                  </a:lnTo>
                  <a:lnTo>
                    <a:pt x="857" y="2419"/>
                  </a:lnTo>
                  <a:lnTo>
                    <a:pt x="754" y="2350"/>
                  </a:lnTo>
                  <a:lnTo>
                    <a:pt x="825" y="2226"/>
                  </a:lnTo>
                  <a:lnTo>
                    <a:pt x="848" y="2204"/>
                  </a:lnTo>
                  <a:lnTo>
                    <a:pt x="386" y="1867"/>
                  </a:lnTo>
                  <a:lnTo>
                    <a:pt x="343" y="1895"/>
                  </a:lnTo>
                  <a:lnTo>
                    <a:pt x="332" y="1901"/>
                  </a:lnTo>
                  <a:lnTo>
                    <a:pt x="249" y="1830"/>
                  </a:lnTo>
                  <a:lnTo>
                    <a:pt x="207" y="1784"/>
                  </a:lnTo>
                  <a:lnTo>
                    <a:pt x="148" y="1726"/>
                  </a:lnTo>
                  <a:lnTo>
                    <a:pt x="136" y="1715"/>
                  </a:lnTo>
                  <a:lnTo>
                    <a:pt x="126" y="1705"/>
                  </a:lnTo>
                  <a:lnTo>
                    <a:pt x="88" y="1729"/>
                  </a:lnTo>
                  <a:lnTo>
                    <a:pt x="78" y="1735"/>
                  </a:lnTo>
                  <a:lnTo>
                    <a:pt x="49" y="1719"/>
                  </a:lnTo>
                  <a:lnTo>
                    <a:pt x="3" y="1673"/>
                  </a:lnTo>
                  <a:lnTo>
                    <a:pt x="0" y="1666"/>
                  </a:lnTo>
                  <a:lnTo>
                    <a:pt x="0" y="1651"/>
                  </a:lnTo>
                  <a:lnTo>
                    <a:pt x="165" y="1457"/>
                  </a:lnTo>
                  <a:lnTo>
                    <a:pt x="226" y="1393"/>
                  </a:lnTo>
                  <a:lnTo>
                    <a:pt x="404" y="1200"/>
                  </a:lnTo>
                  <a:lnTo>
                    <a:pt x="461" y="1135"/>
                  </a:lnTo>
                  <a:lnTo>
                    <a:pt x="470" y="1126"/>
                  </a:lnTo>
                  <a:lnTo>
                    <a:pt x="500" y="1117"/>
                  </a:lnTo>
                  <a:lnTo>
                    <a:pt x="678" y="1024"/>
                  </a:lnTo>
                  <a:lnTo>
                    <a:pt x="685" y="1020"/>
                  </a:lnTo>
                  <a:lnTo>
                    <a:pt x="687" y="1002"/>
                  </a:lnTo>
                  <a:lnTo>
                    <a:pt x="691" y="984"/>
                  </a:lnTo>
                  <a:lnTo>
                    <a:pt x="691" y="966"/>
                  </a:lnTo>
                  <a:lnTo>
                    <a:pt x="692" y="951"/>
                  </a:lnTo>
                  <a:lnTo>
                    <a:pt x="692" y="933"/>
                  </a:lnTo>
                  <a:lnTo>
                    <a:pt x="696" y="915"/>
                  </a:lnTo>
                  <a:lnTo>
                    <a:pt x="696" y="897"/>
                  </a:lnTo>
                  <a:lnTo>
                    <a:pt x="696" y="882"/>
                  </a:lnTo>
                  <a:lnTo>
                    <a:pt x="696" y="864"/>
                  </a:lnTo>
                  <a:lnTo>
                    <a:pt x="692" y="848"/>
                  </a:lnTo>
                  <a:lnTo>
                    <a:pt x="691" y="830"/>
                  </a:lnTo>
                  <a:lnTo>
                    <a:pt x="690" y="813"/>
                  </a:lnTo>
                  <a:lnTo>
                    <a:pt x="685" y="794"/>
                  </a:lnTo>
                  <a:lnTo>
                    <a:pt x="683" y="778"/>
                  </a:lnTo>
                  <a:lnTo>
                    <a:pt x="678" y="760"/>
                  </a:lnTo>
                  <a:lnTo>
                    <a:pt x="672" y="743"/>
                  </a:lnTo>
                  <a:lnTo>
                    <a:pt x="582" y="743"/>
                  </a:lnTo>
                  <a:lnTo>
                    <a:pt x="549" y="738"/>
                  </a:lnTo>
                  <a:lnTo>
                    <a:pt x="570" y="356"/>
                  </a:lnTo>
                  <a:lnTo>
                    <a:pt x="943" y="0"/>
                  </a:lnTo>
                  <a:close/>
                </a:path>
              </a:pathLst>
            </a:custGeom>
            <a:gradFill rotWithShape="0">
              <a:gsLst>
                <a:gs pos="0">
                  <a:srgbClr val="272600"/>
                </a:gs>
                <a:gs pos="100000">
                  <a:srgbClr val="FFCC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35">
                <a:defRPr/>
              </a:pPr>
              <a:endParaRPr lang="pt-BR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66840C4-83A1-4C40-A068-F92144484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9393" y="1964630"/>
              <a:ext cx="671859" cy="678951"/>
            </a:xfrm>
            <a:prstGeom prst="ellips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366840C4-83A1-4C40-A068-F92144484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8226" y="2864708"/>
              <a:ext cx="609185" cy="615616"/>
            </a:xfrm>
            <a:prstGeom prst="ellips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366840C4-83A1-4C40-A068-F92144484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2600" y="4076752"/>
              <a:ext cx="605839" cy="612235"/>
            </a:xfrm>
            <a:prstGeom prst="ellips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366840C4-83A1-4C40-A068-F92144484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1539" y="5371576"/>
              <a:ext cx="534730" cy="540375"/>
            </a:xfrm>
            <a:prstGeom prst="ellipse">
              <a:avLst/>
            </a:prstGeom>
            <a:ln w="28575" cap="rnd">
              <a:solidFill>
                <a:schemeClr val="bg1">
                  <a:lumMod val="65000"/>
                </a:schemeClr>
              </a:solidFill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35" name="CaixaDeTexto 34"/>
            <p:cNvSpPr txBox="1"/>
            <p:nvPr/>
          </p:nvSpPr>
          <p:spPr>
            <a:xfrm>
              <a:off x="11028680" y="3004380"/>
              <a:ext cx="11935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070C0"/>
                  </a:solidFill>
                </a:rPr>
                <a:t>2.500 MW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0483287" y="4316830"/>
              <a:ext cx="1116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070C0"/>
                  </a:solidFill>
                </a:rPr>
                <a:t>2.500 MW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9585196" y="5523631"/>
              <a:ext cx="12017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070C0"/>
                  </a:solidFill>
                </a:rPr>
                <a:t>2.500 MW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76E394ED-93E1-4A6C-AE31-156CD52F37FC}"/>
                </a:ext>
              </a:extLst>
            </p:cNvPr>
            <p:cNvSpPr txBox="1"/>
            <p:nvPr/>
          </p:nvSpPr>
          <p:spPr>
            <a:xfrm>
              <a:off x="9347200" y="1888164"/>
              <a:ext cx="14397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0070C0"/>
                  </a:solidFill>
                </a:rPr>
                <a:t>2.500 MW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0781E4A-449D-4B60-A9B2-2D493834FFDB}"/>
              </a:ext>
            </a:extLst>
          </p:cNvPr>
          <p:cNvGrpSpPr/>
          <p:nvPr/>
        </p:nvGrpSpPr>
        <p:grpSpPr>
          <a:xfrm>
            <a:off x="447040" y="1097279"/>
            <a:ext cx="5259452" cy="4448175"/>
            <a:chOff x="447040" y="995680"/>
            <a:chExt cx="5259452" cy="3906680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BD807E71-A2AE-4BDE-B5D5-E8437DAA5A33}"/>
                </a:ext>
              </a:extLst>
            </p:cNvPr>
            <p:cNvSpPr/>
            <p:nvPr/>
          </p:nvSpPr>
          <p:spPr>
            <a:xfrm>
              <a:off x="447040" y="995680"/>
              <a:ext cx="5259452" cy="345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EFD130F9-4090-4325-9911-6B40771DC4EF}"/>
                </a:ext>
              </a:extLst>
            </p:cNvPr>
            <p:cNvSpPr txBox="1"/>
            <p:nvPr/>
          </p:nvSpPr>
          <p:spPr>
            <a:xfrm>
              <a:off x="568959" y="1085931"/>
              <a:ext cx="5086043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Geração Próximo da Carga.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Leilão por margem de escoamento</a:t>
              </a:r>
            </a:p>
            <a:p>
              <a:endPara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Maior segurança elétrica.</a:t>
              </a:r>
            </a:p>
            <a:p>
              <a:pPr marL="285750" indent="-285750">
                <a:buFontTx/>
                <a:buChar char="-"/>
              </a:pPr>
              <a:endPara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Menores custos de perdas e de transmissão.</a:t>
              </a:r>
            </a:p>
            <a:p>
              <a:pPr marL="285750" indent="-285750">
                <a:buFontTx/>
                <a:buChar char="-"/>
              </a:pPr>
              <a:endPara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Mesmo preço de  referência.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Redução da tarifas de 0,6% a cada R$ 1,0 Bi.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Térmicas inflexíveis (50%) – Recuperar reservatórios.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Alocação de custos entre o ACR e ACL</a:t>
              </a:r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8B0C33F0-9F0F-488F-BA55-50056D5E2D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459" y="3105896"/>
            <a:ext cx="534730" cy="540375"/>
          </a:xfrm>
          <a:prstGeom prst="ellipse">
            <a:avLst/>
          </a:prstGeom>
          <a:ln w="28575" cap="rnd">
            <a:solidFill>
              <a:schemeClr val="bg1">
                <a:lumMod val="65000"/>
              </a:schemeClr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25EB608-0D0C-49A2-805E-7834A76C0AF1}"/>
              </a:ext>
            </a:extLst>
          </p:cNvPr>
          <p:cNvSpPr txBox="1"/>
          <p:nvPr/>
        </p:nvSpPr>
        <p:spPr>
          <a:xfrm>
            <a:off x="9090660" y="3180086"/>
            <a:ext cx="1210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2.500 MW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FF80D86-A1FF-4FB6-85BD-DB3AD064F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217" y="5516828"/>
            <a:ext cx="9193565" cy="12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4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310DF7-45F5-4C86-882F-645C3B7B2565}"/>
              </a:ext>
            </a:extLst>
          </p:cNvPr>
          <p:cNvSpPr txBox="1"/>
          <p:nvPr/>
        </p:nvSpPr>
        <p:spPr>
          <a:xfrm>
            <a:off x="396240" y="182880"/>
            <a:ext cx="622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Solução Conjuntural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3BFAA7-A3D3-44B6-9ABB-8719F1F4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54" y="1889760"/>
            <a:ext cx="802694" cy="6232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26B27D-BD97-4922-9BA4-3F80547A41DD}"/>
              </a:ext>
            </a:extLst>
          </p:cNvPr>
          <p:cNvSpPr txBox="1"/>
          <p:nvPr/>
        </p:nvSpPr>
        <p:spPr>
          <a:xfrm>
            <a:off x="1574800" y="201168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Aumento da oferta de geração térmica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CC72B3-35B3-4AED-9346-DA4DBB28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5" y="2739692"/>
            <a:ext cx="809932" cy="6232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A691EB2-982E-435A-B942-F8FBB089DC59}"/>
              </a:ext>
            </a:extLst>
          </p:cNvPr>
          <p:cNvSpPr txBox="1"/>
          <p:nvPr/>
        </p:nvSpPr>
        <p:spPr>
          <a:xfrm rot="10800000" flipV="1">
            <a:off x="1625600" y="2858531"/>
            <a:ext cx="620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Importação de energia (Argentina/Uruguai)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77F477-0F12-487A-A00D-F3929850E30E}"/>
              </a:ext>
            </a:extLst>
          </p:cNvPr>
          <p:cNvSpPr txBox="1"/>
          <p:nvPr/>
        </p:nvSpPr>
        <p:spPr>
          <a:xfrm rot="10800000" flipV="1">
            <a:off x="4338319" y="3549496"/>
            <a:ext cx="2715623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Gestão da demanda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4C203F-5DC6-44DC-B6A6-3B5DA9BB4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" y="4135120"/>
            <a:ext cx="710882" cy="71088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23166B-C428-4554-9B7A-376415D0BBCB}"/>
              </a:ext>
            </a:extLst>
          </p:cNvPr>
          <p:cNvSpPr txBox="1"/>
          <p:nvPr/>
        </p:nvSpPr>
        <p:spPr>
          <a:xfrm>
            <a:off x="1615440" y="4378960"/>
            <a:ext cx="401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Ambiente regulado - ACR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C03AE7F-7F3C-42B5-8EBD-7F95B7667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1" y="5061858"/>
            <a:ext cx="832096" cy="62326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D903B0-D152-4BD7-95E5-B8B9088EA718}"/>
              </a:ext>
            </a:extLst>
          </p:cNvPr>
          <p:cNvSpPr txBox="1"/>
          <p:nvPr/>
        </p:nvSpPr>
        <p:spPr>
          <a:xfrm>
            <a:off x="1645920" y="5167336"/>
            <a:ext cx="58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Redução voluntária de energia na indústria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5985C7-10C3-408D-AFBC-FFAF32F75EE2}"/>
              </a:ext>
            </a:extLst>
          </p:cNvPr>
          <p:cNvSpPr txBox="1"/>
          <p:nvPr/>
        </p:nvSpPr>
        <p:spPr>
          <a:xfrm>
            <a:off x="1767840" y="5935394"/>
            <a:ext cx="906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Campanha para o uso eficiente de água e energia elétrica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EA5EEDC-BC80-46FA-A7E2-A2DD964E3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46" y="1113497"/>
            <a:ext cx="804381" cy="53527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B002C41-1D46-4D69-8225-CC486B925205}"/>
              </a:ext>
            </a:extLst>
          </p:cNvPr>
          <p:cNvSpPr txBox="1"/>
          <p:nvPr/>
        </p:nvSpPr>
        <p:spPr>
          <a:xfrm>
            <a:off x="1615440" y="1215097"/>
            <a:ext cx="54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Gestão otimizada dos reservatórios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BFCA48A-0176-4172-AAE9-4FF113632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80" y="5883395"/>
            <a:ext cx="1321117" cy="72378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7E82E2-9164-4754-9226-EFB3BA846737}"/>
              </a:ext>
            </a:extLst>
          </p:cNvPr>
          <p:cNvSpPr txBox="1"/>
          <p:nvPr/>
        </p:nvSpPr>
        <p:spPr>
          <a:xfrm>
            <a:off x="4419600" y="652751"/>
            <a:ext cx="241227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Oferta de energia</a:t>
            </a:r>
            <a:endParaRPr lang="pt-BR" sz="2400" b="1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3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16AEB1E-6AE4-4339-9518-D2ABE80F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2" y="1657900"/>
            <a:ext cx="11808975" cy="48833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759106-C06B-4339-BF57-15A7C4982277}"/>
              </a:ext>
            </a:extLst>
          </p:cNvPr>
          <p:cNvSpPr txBox="1"/>
          <p:nvPr/>
        </p:nvSpPr>
        <p:spPr>
          <a:xfrm>
            <a:off x="203200" y="196334"/>
            <a:ext cx="703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hangingPunct="1">
              <a:defRPr/>
            </a:pPr>
            <a:r>
              <a:rPr lang="pt-BR" sz="2400" b="1" noProof="0" dirty="0">
                <a:solidFill>
                  <a:srgbClr val="0070C0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Capacidade Instalada Brasileira (MW) – 2001 x 2021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7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0619693-6DD4-4E8C-9B5B-6A3AF6695220}"/>
              </a:ext>
            </a:extLst>
          </p:cNvPr>
          <p:cNvSpPr txBox="1"/>
          <p:nvPr/>
        </p:nvSpPr>
        <p:spPr>
          <a:xfrm>
            <a:off x="212634" y="160917"/>
            <a:ext cx="47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Sistema de Transmissão - 2000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E34572-D1DD-46D2-B0B3-1B46D7A1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814538"/>
            <a:ext cx="11541760" cy="5965546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9EA7997-C20D-4D7F-9949-8BE9FCCD961C}"/>
              </a:ext>
            </a:extLst>
          </p:cNvPr>
          <p:cNvSpPr/>
          <p:nvPr/>
        </p:nvSpPr>
        <p:spPr>
          <a:xfrm>
            <a:off x="8791306" y="300444"/>
            <a:ext cx="3213463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0D8089-909E-416E-A97E-005DE5AF4D0C}"/>
              </a:ext>
            </a:extLst>
          </p:cNvPr>
          <p:cNvSpPr txBox="1"/>
          <p:nvPr/>
        </p:nvSpPr>
        <p:spPr>
          <a:xfrm>
            <a:off x="9287694" y="600892"/>
            <a:ext cx="2207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144 mil km</a:t>
            </a:r>
          </a:p>
        </p:txBody>
      </p:sp>
    </p:spTree>
    <p:extLst>
      <p:ext uri="{BB962C8B-B14F-4D97-AF65-F5344CB8AC3E}">
        <p14:creationId xmlns:p14="http://schemas.microsoft.com/office/powerpoint/2010/main" val="100730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BA1CD4F-8099-49D1-8C5E-5EC12F85AAC0}"/>
              </a:ext>
            </a:extLst>
          </p:cNvPr>
          <p:cNvSpPr txBox="1"/>
          <p:nvPr/>
        </p:nvSpPr>
        <p:spPr>
          <a:xfrm>
            <a:off x="213360" y="243840"/>
            <a:ext cx="4135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hangingPunct="1">
              <a:defRPr/>
            </a:pPr>
            <a:r>
              <a:rPr lang="pt-BR" sz="2400" b="1" noProof="0" dirty="0">
                <a:solidFill>
                  <a:srgbClr val="0070C0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Sistema de Transmissão - 2020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06A9BE-B031-4FAA-8149-4C96C3A2E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100295"/>
            <a:ext cx="11991871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6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/>
        </p:nvGrpSpPr>
        <p:grpSpPr>
          <a:xfrm>
            <a:off x="125920" y="766328"/>
            <a:ext cx="5655755" cy="2802009"/>
            <a:chOff x="194310" y="1037041"/>
            <a:chExt cx="4835812" cy="2731990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0548" t="21019" b="2129"/>
            <a:stretch/>
          </p:blipFill>
          <p:spPr>
            <a:xfrm>
              <a:off x="194310" y="1040608"/>
              <a:ext cx="4835812" cy="2728423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D85937D-DDC3-4F21-9752-2542FF300FE2}"/>
                </a:ext>
              </a:extLst>
            </p:cNvPr>
            <p:cNvSpPr txBox="1"/>
            <p:nvPr/>
          </p:nvSpPr>
          <p:spPr>
            <a:xfrm>
              <a:off x="2332645" y="1037041"/>
              <a:ext cx="2367090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Sudeste/Centro Oeste (%)</a:t>
              </a: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125920" y="3608840"/>
            <a:ext cx="5655755" cy="3052397"/>
            <a:chOff x="3846258" y="663020"/>
            <a:chExt cx="5274755" cy="3052397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0181" t="20759"/>
            <a:stretch/>
          </p:blipFill>
          <p:spPr>
            <a:xfrm>
              <a:off x="3846258" y="663020"/>
              <a:ext cx="5274755" cy="3052397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D85937D-DDC3-4F21-9752-2542FF300FE2}"/>
                </a:ext>
              </a:extLst>
            </p:cNvPr>
            <p:cNvSpPr txBox="1"/>
            <p:nvPr/>
          </p:nvSpPr>
          <p:spPr>
            <a:xfrm>
              <a:off x="7542713" y="752720"/>
              <a:ext cx="1242460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lang="pt-BR" dirty="0"/>
                <a:t>Sul (%)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37B295-3319-48B7-9CA0-483483F19F9C}"/>
              </a:ext>
            </a:extLst>
          </p:cNvPr>
          <p:cNvSpPr txBox="1"/>
          <p:nvPr/>
        </p:nvSpPr>
        <p:spPr>
          <a:xfrm>
            <a:off x="314960" y="121920"/>
            <a:ext cx="1006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Energia Armazenada – por Subsistemas ( Jan/2011 – Jan/2021)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6486526" y="3664639"/>
            <a:ext cx="5705474" cy="3138860"/>
            <a:chOff x="281874" y="3738888"/>
            <a:chExt cx="3301690" cy="2895176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6"/>
            <a:srcRect l="31527" t="21364"/>
            <a:stretch/>
          </p:blipFill>
          <p:spPr>
            <a:xfrm>
              <a:off x="281874" y="3945050"/>
              <a:ext cx="3301690" cy="2689014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BD85937D-DDC3-4F21-9752-2542FF300FE2}"/>
                </a:ext>
              </a:extLst>
            </p:cNvPr>
            <p:cNvSpPr txBox="1"/>
            <p:nvPr/>
          </p:nvSpPr>
          <p:spPr>
            <a:xfrm>
              <a:off x="2289090" y="3738888"/>
              <a:ext cx="1065172" cy="31227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ctr"/>
              <a:r>
                <a:rPr lang="pt-BR" dirty="0"/>
                <a:t>Nordeste (%)</a:t>
              </a: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5" t="20741" r="1409"/>
          <a:stretch/>
        </p:blipFill>
        <p:spPr>
          <a:xfrm>
            <a:off x="6324600" y="750794"/>
            <a:ext cx="5709765" cy="2911017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BD85937D-DDC3-4F21-9752-2542FF300FE2}"/>
              </a:ext>
            </a:extLst>
          </p:cNvPr>
          <p:cNvSpPr txBox="1"/>
          <p:nvPr/>
        </p:nvSpPr>
        <p:spPr>
          <a:xfrm>
            <a:off x="10134744" y="803194"/>
            <a:ext cx="1611492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pt-BR" dirty="0"/>
              <a:t>Norte (%)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29A8CE-A2FE-4BE4-92A7-91E2C266DBFF}"/>
              </a:ext>
            </a:extLst>
          </p:cNvPr>
          <p:cNvSpPr txBox="1"/>
          <p:nvPr/>
        </p:nvSpPr>
        <p:spPr>
          <a:xfrm>
            <a:off x="5720715" y="6421120"/>
            <a:ext cx="94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</a:rPr>
              <a:t>Fonte ONS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56B9686-5964-4088-8DB5-74C6051936E2}"/>
              </a:ext>
            </a:extLst>
          </p:cNvPr>
          <p:cNvCxnSpPr>
            <a:cxnSpLocks/>
          </p:cNvCxnSpPr>
          <p:nvPr/>
        </p:nvCxnSpPr>
        <p:spPr>
          <a:xfrm>
            <a:off x="2936240" y="1083079"/>
            <a:ext cx="17558" cy="24547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890E60A-A4E5-4E99-84D4-776C816BEEA6}"/>
              </a:ext>
            </a:extLst>
          </p:cNvPr>
          <p:cNvCxnSpPr>
            <a:cxnSpLocks/>
          </p:cNvCxnSpPr>
          <p:nvPr/>
        </p:nvCxnSpPr>
        <p:spPr>
          <a:xfrm>
            <a:off x="9144000" y="893775"/>
            <a:ext cx="17558" cy="2593282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E7BC26E4-145F-4229-AD45-191B7CE03876}"/>
              </a:ext>
            </a:extLst>
          </p:cNvPr>
          <p:cNvCxnSpPr>
            <a:cxnSpLocks noChangeAspect="1"/>
          </p:cNvCxnSpPr>
          <p:nvPr/>
        </p:nvCxnSpPr>
        <p:spPr>
          <a:xfrm>
            <a:off x="2937176" y="1131588"/>
            <a:ext cx="20130" cy="234530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DE4F6D3-EB61-4A52-AB1D-58DA4B6776F5}"/>
              </a:ext>
            </a:extLst>
          </p:cNvPr>
          <p:cNvCxnSpPr>
            <a:cxnSpLocks/>
          </p:cNvCxnSpPr>
          <p:nvPr/>
        </p:nvCxnSpPr>
        <p:spPr>
          <a:xfrm>
            <a:off x="2953798" y="3740920"/>
            <a:ext cx="10160" cy="2885577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A201419B-78BE-47F5-8BB9-28C00CA37393}"/>
              </a:ext>
            </a:extLst>
          </p:cNvPr>
          <p:cNvCxnSpPr>
            <a:cxnSpLocks/>
          </p:cNvCxnSpPr>
          <p:nvPr/>
        </p:nvCxnSpPr>
        <p:spPr>
          <a:xfrm flipH="1">
            <a:off x="9151399" y="3764152"/>
            <a:ext cx="28083" cy="2882665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FF3B8A8-C342-45A3-8639-5ADFF2B7DBE2}"/>
              </a:ext>
            </a:extLst>
          </p:cNvPr>
          <p:cNvCxnSpPr>
            <a:cxnSpLocks/>
          </p:cNvCxnSpPr>
          <p:nvPr/>
        </p:nvCxnSpPr>
        <p:spPr>
          <a:xfrm>
            <a:off x="386080" y="3027680"/>
            <a:ext cx="50354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BFA77E9B-F2C0-4473-A6E0-B263F8A7BF43}"/>
              </a:ext>
            </a:extLst>
          </p:cNvPr>
          <p:cNvCxnSpPr>
            <a:cxnSpLocks/>
          </p:cNvCxnSpPr>
          <p:nvPr/>
        </p:nvCxnSpPr>
        <p:spPr>
          <a:xfrm>
            <a:off x="396240" y="6085840"/>
            <a:ext cx="50354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47E923E-AC4F-4A7D-8E1E-869BA8767771}"/>
              </a:ext>
            </a:extLst>
          </p:cNvPr>
          <p:cNvCxnSpPr>
            <a:cxnSpLocks/>
          </p:cNvCxnSpPr>
          <p:nvPr/>
        </p:nvCxnSpPr>
        <p:spPr>
          <a:xfrm>
            <a:off x="6486526" y="3129280"/>
            <a:ext cx="53092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1E056D8F-2DB2-4442-80C8-C91DA01F1BB0}"/>
              </a:ext>
            </a:extLst>
          </p:cNvPr>
          <p:cNvCxnSpPr>
            <a:cxnSpLocks/>
          </p:cNvCxnSpPr>
          <p:nvPr/>
        </p:nvCxnSpPr>
        <p:spPr>
          <a:xfrm>
            <a:off x="6664960" y="6522720"/>
            <a:ext cx="5212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1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30327C3-066E-4D2E-A050-61A326D63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1"/>
            <a:ext cx="12120880" cy="60452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45EB62D-8DB6-4ED8-8F41-C01472895EB5}"/>
              </a:ext>
            </a:extLst>
          </p:cNvPr>
          <p:cNvSpPr txBox="1"/>
          <p:nvPr/>
        </p:nvSpPr>
        <p:spPr>
          <a:xfrm>
            <a:off x="274320" y="233680"/>
            <a:ext cx="428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Reservatório de Sobradinho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4DC261-E3B2-4FE8-AECC-52CF0E0E0B1F}"/>
              </a:ext>
            </a:extLst>
          </p:cNvPr>
          <p:cNvSpPr txBox="1"/>
          <p:nvPr/>
        </p:nvSpPr>
        <p:spPr>
          <a:xfrm>
            <a:off x="2743200" y="1818640"/>
            <a:ext cx="528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As chuvas que estamos esperando não estão ocorrendo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E13796-5A88-425B-B89A-04F7CB6B95EF}"/>
              </a:ext>
            </a:extLst>
          </p:cNvPr>
          <p:cNvSpPr txBox="1"/>
          <p:nvPr/>
        </p:nvSpPr>
        <p:spPr>
          <a:xfrm>
            <a:off x="2672080" y="4328160"/>
            <a:ext cx="528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</a:rPr>
              <a:t>O Modelo Não está  refletindo a real necessidade da operação. Nos </a:t>
            </a:r>
            <a:r>
              <a:rPr lang="pt-BR" sz="2400" b="1" dirty="0" err="1">
                <a:solidFill>
                  <a:srgbClr val="FF0000"/>
                </a:solidFill>
              </a:rPr>
              <a:t>úlimos</a:t>
            </a:r>
            <a:r>
              <a:rPr lang="pt-BR" sz="2400" b="1" dirty="0">
                <a:solidFill>
                  <a:srgbClr val="FF0000"/>
                </a:solidFill>
              </a:rPr>
              <a:t> 6 anos ocorreu despacho fora do mérito em 3 anos 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77FFE8-6CA1-453B-ABD3-9F35C685D823}"/>
              </a:ext>
            </a:extLst>
          </p:cNvPr>
          <p:cNvSpPr txBox="1"/>
          <p:nvPr/>
        </p:nvSpPr>
        <p:spPr>
          <a:xfrm>
            <a:off x="3393440" y="6146800"/>
            <a:ext cx="409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SEGURANÇA ELÉTRICA</a:t>
            </a:r>
          </a:p>
        </p:txBody>
      </p:sp>
    </p:spTree>
    <p:extLst>
      <p:ext uri="{BB962C8B-B14F-4D97-AF65-F5344CB8AC3E}">
        <p14:creationId xmlns:p14="http://schemas.microsoft.com/office/powerpoint/2010/main" val="48559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53B0DA6-475B-40C2-ABBA-F8D37EB66930}"/>
              </a:ext>
            </a:extLst>
          </p:cNvPr>
          <p:cNvSpPr txBox="1"/>
          <p:nvPr/>
        </p:nvSpPr>
        <p:spPr>
          <a:xfrm>
            <a:off x="345440" y="132080"/>
            <a:ext cx="628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Setor Elétrico – Desafios atuais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1A98B798-290A-437C-9F0E-84E2FCA995B4}"/>
              </a:ext>
            </a:extLst>
          </p:cNvPr>
          <p:cNvGrpSpPr/>
          <p:nvPr/>
        </p:nvGrpSpPr>
        <p:grpSpPr>
          <a:xfrm>
            <a:off x="152400" y="1036320"/>
            <a:ext cx="4541520" cy="2976880"/>
            <a:chOff x="264160" y="1270000"/>
            <a:chExt cx="4460240" cy="2905760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C16217A-EF2E-4DCE-94DC-83B66DE67275}"/>
                </a:ext>
              </a:extLst>
            </p:cNvPr>
            <p:cNvSpPr txBox="1"/>
            <p:nvPr/>
          </p:nvSpPr>
          <p:spPr>
            <a:xfrm>
              <a:off x="264160" y="3062849"/>
              <a:ext cx="419835" cy="17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/>
                <a:t>2015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28037B1B-3E48-4101-A322-F1E0D50EA057}"/>
                </a:ext>
              </a:extLst>
            </p:cNvPr>
            <p:cNvSpPr txBox="1"/>
            <p:nvPr/>
          </p:nvSpPr>
          <p:spPr>
            <a:xfrm>
              <a:off x="2247213" y="3062849"/>
              <a:ext cx="401970" cy="1751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800" dirty="0"/>
                <a:t>2030</a:t>
              </a:r>
            </a:p>
          </p:txBody>
        </p:sp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DD599E2D-C593-4032-B07D-3429D06F2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019" y="2034124"/>
              <a:ext cx="4277381" cy="2141636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B753FB69-1A67-41B9-AF3E-168C4067C570}"/>
                </a:ext>
              </a:extLst>
            </p:cNvPr>
            <p:cNvSpPr txBox="1"/>
            <p:nvPr/>
          </p:nvSpPr>
          <p:spPr>
            <a:xfrm>
              <a:off x="416015" y="1270000"/>
              <a:ext cx="4305547" cy="63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</a:pPr>
              <a:r>
                <a:rPr lang="pt-BR" b="1" dirty="0">
                  <a:solidFill>
                    <a:srgbClr val="C00000"/>
                  </a:solidFill>
                </a:rPr>
                <a:t>MMGD atingirá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ts val="1200"/>
                </a:spcAft>
              </a:pPr>
              <a:r>
                <a:rPr lang="pt-BR" b="1" dirty="0">
                  <a:solidFill>
                    <a:srgbClr val="C00000"/>
                  </a:solidFill>
                </a:rPr>
                <a:t>16,8 a 35,8 GW em 2030</a:t>
              </a:r>
              <a:endParaRPr lang="pt-BR" dirty="0"/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7FC33E-4BFE-450E-9FFD-73C1FA907378}"/>
              </a:ext>
            </a:extLst>
          </p:cNvPr>
          <p:cNvGrpSpPr/>
          <p:nvPr/>
        </p:nvGrpSpPr>
        <p:grpSpPr>
          <a:xfrm>
            <a:off x="4511040" y="965200"/>
            <a:ext cx="3728720" cy="2946400"/>
            <a:chOff x="7670800" y="1005840"/>
            <a:chExt cx="4001042" cy="3312444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702537D-EFF1-4796-9E42-54B74ED9F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3520" y="1747520"/>
              <a:ext cx="3708400" cy="2570764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5001C67B-3A4A-4735-88D0-A0598801C5E8}"/>
                </a:ext>
              </a:extLst>
            </p:cNvPr>
            <p:cNvSpPr txBox="1"/>
            <p:nvPr/>
          </p:nvSpPr>
          <p:spPr>
            <a:xfrm>
              <a:off x="7670800" y="1005840"/>
              <a:ext cx="4001042" cy="726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</a:rPr>
                <a:t>Orçamento CDE/2021 – R$ 24 Bi Subsídios R$ 19,8 Bi</a:t>
              </a: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D4930715-F66B-41FD-8F63-EA2F1432E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19" y="4553330"/>
            <a:ext cx="3911601" cy="204640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9742C94-4C14-4864-8FEF-32C519756CF3}"/>
              </a:ext>
            </a:extLst>
          </p:cNvPr>
          <p:cNvSpPr txBox="1"/>
          <p:nvPr/>
        </p:nvSpPr>
        <p:spPr>
          <a:xfrm>
            <a:off x="568960" y="4124960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Nível Baixo Reservatórios – 10 anos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7356963-97CE-4BA6-800A-0CCDFD364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598" y="1036320"/>
            <a:ext cx="3455996" cy="2946400"/>
          </a:xfrm>
          <a:prstGeom prst="rect">
            <a:avLst/>
          </a:prstGeom>
        </p:spPr>
      </p:pic>
      <p:pic>
        <p:nvPicPr>
          <p:cNvPr id="1028" name="Picture 4" descr="Bandeiras Tarifárias – Amazonas Energia S/A">
            <a:extLst>
              <a:ext uri="{FF2B5EF4-FFF2-40B4-BE49-F238E27FC236}">
                <a16:creationId xmlns:a16="http://schemas.microsoft.com/office/drawing/2014/main" id="{08D0B6D2-B73D-4F3B-B223-C234C24A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89" y="4206239"/>
            <a:ext cx="3911601" cy="20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472C82-E390-412F-9414-5C08B10E7BD0}"/>
              </a:ext>
            </a:extLst>
          </p:cNvPr>
          <p:cNvSpPr txBox="1"/>
          <p:nvPr/>
        </p:nvSpPr>
        <p:spPr>
          <a:xfrm>
            <a:off x="5496560" y="3972560"/>
            <a:ext cx="23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Bandeiras Tarifárias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A082424-EB3C-4347-9C6E-FC529DDAFBEC}"/>
              </a:ext>
            </a:extLst>
          </p:cNvPr>
          <p:cNvGrpSpPr/>
          <p:nvPr/>
        </p:nvGrpSpPr>
        <p:grpSpPr>
          <a:xfrm>
            <a:off x="8471845" y="4185920"/>
            <a:ext cx="3455996" cy="2391841"/>
            <a:chOff x="8471845" y="4185920"/>
            <a:chExt cx="3455996" cy="2391841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B50498F-C52E-4641-9F3D-D266E62FE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1845" y="4583433"/>
              <a:ext cx="3455996" cy="1994328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1506A2D-DCA3-40AD-A9E2-BDD7E7CFF4C6}"/>
                </a:ext>
              </a:extLst>
            </p:cNvPr>
            <p:cNvSpPr txBox="1"/>
            <p:nvPr/>
          </p:nvSpPr>
          <p:spPr>
            <a:xfrm>
              <a:off x="9133840" y="4185920"/>
              <a:ext cx="242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Consumidor - ACR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1B8BCA-B3D3-420D-AB0C-95568DE62279}"/>
              </a:ext>
            </a:extLst>
          </p:cNvPr>
          <p:cNvSpPr txBox="1"/>
          <p:nvPr/>
        </p:nvSpPr>
        <p:spPr>
          <a:xfrm>
            <a:off x="4886960" y="612648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dirty="0">
                <a:solidFill>
                  <a:srgbClr val="FF0000"/>
                </a:solidFill>
                <a:effectLst/>
                <a:latin typeface="Calibri "/>
              </a:rPr>
              <a:t>Bandeira tarifária tem déficit de R$ 3 bi em 2020, diz Aneel; valor será cobrado nas contas de luz – G1 - Economia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820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0DBDA9-26B8-46F3-9614-9C9090D2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" y="281940"/>
            <a:ext cx="11396133" cy="64103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4D8BB8-77EB-4246-A029-4112E501D939}"/>
              </a:ext>
            </a:extLst>
          </p:cNvPr>
          <p:cNvSpPr txBox="1"/>
          <p:nvPr/>
        </p:nvSpPr>
        <p:spPr>
          <a:xfrm>
            <a:off x="373380" y="165734"/>
            <a:ext cx="492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Contratação de Potência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6CE1F2-39D0-492E-9BF2-792AE30D121F}"/>
              </a:ext>
            </a:extLst>
          </p:cNvPr>
          <p:cNvSpPr txBox="1"/>
          <p:nvPr/>
        </p:nvSpPr>
        <p:spPr>
          <a:xfrm>
            <a:off x="8900160" y="284480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Lei 10.408/2004</a:t>
            </a:r>
          </a:p>
        </p:txBody>
      </p:sp>
    </p:spTree>
    <p:extLst>
      <p:ext uri="{BB962C8B-B14F-4D97-AF65-F5344CB8AC3E}">
        <p14:creationId xmlns:p14="http://schemas.microsoft.com/office/powerpoint/2010/main" val="117139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D5B245-C63D-487E-BCB9-68A067C0DC4D}"/>
              </a:ext>
            </a:extLst>
          </p:cNvPr>
          <p:cNvSpPr txBox="1"/>
          <p:nvPr/>
        </p:nvSpPr>
        <p:spPr>
          <a:xfrm>
            <a:off x="304800" y="187960"/>
            <a:ext cx="2854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Solução Estrutural 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DB3D42-BD6D-463E-A16D-08BEB1104983}"/>
              </a:ext>
            </a:extLst>
          </p:cNvPr>
          <p:cNvSpPr txBox="1"/>
          <p:nvPr/>
        </p:nvSpPr>
        <p:spPr>
          <a:xfrm>
            <a:off x="304800" y="711260"/>
            <a:ext cx="1159256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</a:rPr>
              <a:t>Revisão das Garantias Físicas</a:t>
            </a:r>
          </a:p>
          <a:p>
            <a:pPr algn="just"/>
            <a:endParaRPr lang="pt-BR" sz="1000" dirty="0">
              <a:solidFill>
                <a:srgbClr val="0070C0"/>
              </a:solidFill>
            </a:endParaRPr>
          </a:p>
          <a:p>
            <a:pPr algn="just"/>
            <a:r>
              <a:rPr lang="pt-BR" sz="1600" b="1" dirty="0">
                <a:solidFill>
                  <a:srgbClr val="0070C0"/>
                </a:solidFill>
              </a:rPr>
              <a:t>Lei nº 10.848/2004</a:t>
            </a:r>
            <a:r>
              <a:rPr lang="pt-BR" sz="1600" dirty="0">
                <a:solidFill>
                  <a:srgbClr val="0070C0"/>
                </a:solidFill>
              </a:rPr>
              <a:t>, art. 1º, §7º, "o CNPE proporá critérios gerais de garantia de suprimento, a serem considerados no cálculo das garantias físicas e em outros respaldos físicos para a contratação de energia elétrica, incluindo importação“</a:t>
            </a:r>
          </a:p>
          <a:p>
            <a:pPr algn="just"/>
            <a:r>
              <a:rPr lang="pt-BR" sz="1600" b="1" dirty="0">
                <a:solidFill>
                  <a:srgbClr val="0070C0"/>
                </a:solidFill>
              </a:rPr>
              <a:t>Decreto nº 5.163/2004</a:t>
            </a:r>
            <a:r>
              <a:rPr lang="pt-BR" sz="1600" dirty="0">
                <a:solidFill>
                  <a:srgbClr val="0070C0"/>
                </a:solidFill>
              </a:rPr>
              <a:t>, art. 4º, §2º, "O MME, mediante critérios de garantia de suprimento propostos pelo CNPE, disciplinará a forma de cálculo da garantia física dos empreendimentos de geração,</a:t>
            </a:r>
          </a:p>
          <a:p>
            <a:pPr algn="just"/>
            <a:r>
              <a:rPr lang="pt-BR" sz="1600" dirty="0">
                <a:solidFill>
                  <a:srgbClr val="0070C0"/>
                </a:solidFill>
              </a:rPr>
              <a:t>Empresa de Pesquisa Energética – EPE, efetuará o calculo da garantia física, mediante critérios gerais de garantia de suprimento".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6F8345-B913-446F-A6A9-186C4E946F91}"/>
              </a:ext>
            </a:extLst>
          </p:cNvPr>
          <p:cNvSpPr txBox="1"/>
          <p:nvPr/>
        </p:nvSpPr>
        <p:spPr>
          <a:xfrm>
            <a:off x="294640" y="2621340"/>
            <a:ext cx="11592560" cy="27392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</a:rPr>
              <a:t>Leilão de Capacidade</a:t>
            </a:r>
          </a:p>
          <a:p>
            <a:pPr algn="just"/>
            <a:endParaRPr lang="pt-BR" sz="1000" dirty="0">
              <a:solidFill>
                <a:srgbClr val="0070C0"/>
              </a:solidFill>
            </a:endParaRPr>
          </a:p>
          <a:p>
            <a:pPr algn="just"/>
            <a:r>
              <a:rPr lang="pt-BR" sz="1600" b="1" dirty="0">
                <a:solidFill>
                  <a:srgbClr val="0070C0"/>
                </a:solidFill>
              </a:rPr>
              <a:t>Lei nº 14.120/2021</a:t>
            </a:r>
            <a:r>
              <a:rPr lang="pt-BR" sz="1600" dirty="0">
                <a:solidFill>
                  <a:srgbClr val="0070C0"/>
                </a:solidFill>
              </a:rPr>
              <a:t>, a</a:t>
            </a:r>
            <a:r>
              <a:rPr lang="pt-BR" sz="1600" b="0" i="0" dirty="0">
                <a:solidFill>
                  <a:srgbClr val="0070C0"/>
                </a:solidFill>
                <a:effectLst/>
                <a:latin typeface="rawline"/>
              </a:rPr>
              <a:t>rt. 3º O Poder Concedente homologará a quantidade de energia elétrica ou de reserva de capacidade a ser contratada para o atendimento de todas as necessidades do mercado nacional e a relação dos empreendimentos, novos e existentes, que integrarão o processo licitatório, a título de referência</a:t>
            </a:r>
            <a:r>
              <a:rPr lang="pt-BR" sz="1600" b="0" i="0" dirty="0">
                <a:solidFill>
                  <a:srgbClr val="162937"/>
                </a:solidFill>
                <a:effectLst/>
                <a:latin typeface="rawline"/>
              </a:rPr>
              <a:t>.</a:t>
            </a:r>
          </a:p>
          <a:p>
            <a:pPr algn="just"/>
            <a:r>
              <a:rPr lang="pt-BR" sz="1600" b="1" dirty="0">
                <a:solidFill>
                  <a:srgbClr val="0070C0"/>
                </a:solidFill>
                <a:latin typeface="rawline"/>
              </a:rPr>
              <a:t>Decreto 10.707/2021,</a:t>
            </a:r>
            <a:r>
              <a:rPr lang="pt-BR" sz="1600" dirty="0">
                <a:solidFill>
                  <a:srgbClr val="0070C0"/>
                </a:solidFill>
                <a:latin typeface="rawline"/>
              </a:rPr>
              <a:t> r</a:t>
            </a:r>
            <a:r>
              <a:rPr lang="pt-BR" sz="1600" b="0" i="0" dirty="0">
                <a:solidFill>
                  <a:srgbClr val="0070C0"/>
                </a:solidFill>
                <a:effectLst/>
              </a:rPr>
              <a:t>egulamenta a contratação de reserva de capacidade, na forma de potência, de que tratam os art. 3º e art. </a:t>
            </a:r>
            <a:r>
              <a:rPr lang="pt-BR" sz="1600" b="0" i="0" u="none" strike="noStrike" dirty="0">
                <a:solidFill>
                  <a:srgbClr val="0070C0"/>
                </a:solidFill>
                <a:effectLst/>
                <a:hlinkClick r:id="rId2" tooltip="Artigo 3A da Lei nº 10.848 de 15 de Março de 20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3º-A</a:t>
            </a:r>
            <a:r>
              <a:rPr lang="pt-BR" sz="1600" b="0" i="0" dirty="0">
                <a:solidFill>
                  <a:srgbClr val="0070C0"/>
                </a:solidFill>
                <a:effectLst/>
              </a:rPr>
              <a:t> da Lei nº </a:t>
            </a:r>
            <a:r>
              <a:rPr lang="pt-BR" sz="1600" b="0" i="0" u="none" strike="noStrike" dirty="0">
                <a:solidFill>
                  <a:srgbClr val="0070C0"/>
                </a:solidFill>
                <a:effectLst/>
                <a:hlinkClick r:id="rId3" tooltip="Lei no 10.848, de 15 de Março de 2004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10.848</a:t>
            </a:r>
            <a:r>
              <a:rPr lang="pt-BR" sz="1600" b="0" i="0" dirty="0">
                <a:solidFill>
                  <a:srgbClr val="0070C0"/>
                </a:solidFill>
                <a:effectLst/>
              </a:rPr>
              <a:t>, de 15 de março de 2004, e altera o Decreto nº </a:t>
            </a:r>
            <a:r>
              <a:rPr lang="pt-BR" sz="1600" b="0" i="0" u="none" strike="noStrike" dirty="0">
                <a:solidFill>
                  <a:srgbClr val="0070C0"/>
                </a:solidFill>
                <a:effectLst/>
                <a:hlinkClick r:id="rId4" tooltip="Decreto nº 5.163 de 30 de julho de 2004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5.163</a:t>
            </a:r>
            <a:r>
              <a:rPr lang="pt-BR" sz="1600" b="0" i="0" dirty="0">
                <a:solidFill>
                  <a:srgbClr val="0070C0"/>
                </a:solidFill>
                <a:effectLst/>
              </a:rPr>
              <a:t>, de 30 de julho de 2004, e o Decreto nº </a:t>
            </a:r>
            <a:r>
              <a:rPr lang="pt-BR" sz="1600" b="0" i="0" u="none" strike="noStrike" dirty="0">
                <a:solidFill>
                  <a:srgbClr val="0070C0"/>
                </a:solidFill>
                <a:effectLst/>
                <a:hlinkClick r:id="rId5" tooltip="Decreto nº 5.177 de 12 de agosto de 2004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5.177</a:t>
            </a:r>
            <a:r>
              <a:rPr lang="pt-BR" sz="1600" b="0" i="0" dirty="0">
                <a:solidFill>
                  <a:srgbClr val="0070C0"/>
                </a:solidFill>
                <a:effectLst/>
              </a:rPr>
              <a:t>, de 12 de agosto de 2004..</a:t>
            </a:r>
          </a:p>
          <a:p>
            <a:pPr algn="just"/>
            <a:r>
              <a:rPr lang="pt-BR" sz="1600" b="1" dirty="0">
                <a:solidFill>
                  <a:srgbClr val="0070C0"/>
                </a:solidFill>
              </a:rPr>
              <a:t>Portaria MME 518/2021</a:t>
            </a:r>
            <a:r>
              <a:rPr lang="pt-BR" sz="1600" dirty="0">
                <a:solidFill>
                  <a:srgbClr val="0070C0"/>
                </a:solidFill>
              </a:rPr>
              <a:t>, a</a:t>
            </a:r>
            <a:r>
              <a:rPr lang="pt-BR" sz="1600" b="0" i="0" dirty="0">
                <a:solidFill>
                  <a:srgbClr val="0070C0"/>
                </a:solidFill>
                <a:effectLst/>
              </a:rPr>
              <a:t>rt. 1º Consulta Pública, a minuta de Portaria contendo as Diretrizes para a realização do Leilão para Contratação de Potência Elétrica e de Energia Associada, a partir de empreendimentos de geração novos e existentes que acrescentem potência elétrica ao Sistema Interligado Nacional - SIN, denominado "Leilão de Reserva de Capacidade, de 2021"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40021E-C53F-4E9D-8088-E977F63E93EC}"/>
              </a:ext>
            </a:extLst>
          </p:cNvPr>
          <p:cNvSpPr txBox="1"/>
          <p:nvPr/>
        </p:nvSpPr>
        <p:spPr>
          <a:xfrm>
            <a:off x="314960" y="5506780"/>
            <a:ext cx="11592560" cy="12618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</a:rPr>
              <a:t>Aversão ao Risco</a:t>
            </a:r>
          </a:p>
          <a:p>
            <a:pPr algn="just"/>
            <a:endParaRPr lang="pt-BR" sz="1000" dirty="0">
              <a:solidFill>
                <a:srgbClr val="0070C0"/>
              </a:solidFill>
            </a:endParaRPr>
          </a:p>
          <a:p>
            <a:pPr algn="just"/>
            <a:r>
              <a:rPr lang="pt-BR" sz="1600" b="1" dirty="0">
                <a:solidFill>
                  <a:srgbClr val="0070C0"/>
                </a:solidFill>
              </a:rPr>
              <a:t>Resolução CNPE/2021 n. 7  </a:t>
            </a:r>
            <a:r>
              <a:rPr lang="pt-BR" sz="1600" dirty="0">
                <a:solidFill>
                  <a:srgbClr val="0070C0"/>
                </a:solidFill>
              </a:rPr>
              <a:t>aumento da aversão ao risco nos Modelos de Despacho com o objetivo de melhorar a </a:t>
            </a:r>
            <a:r>
              <a:rPr lang="pt-BR" sz="1600" dirty="0" err="1">
                <a:solidFill>
                  <a:srgbClr val="0070C0"/>
                </a:solidFill>
              </a:rPr>
              <a:t>a</a:t>
            </a:r>
            <a:r>
              <a:rPr lang="pt-BR" sz="1600" dirty="0">
                <a:solidFill>
                  <a:srgbClr val="0070C0"/>
                </a:solidFill>
              </a:rPr>
              <a:t> qualidade do sinal de preço, está em Consulta Pública, para alterações </a:t>
            </a:r>
            <a:r>
              <a:rPr lang="pt-BR" sz="1600" dirty="0" err="1">
                <a:solidFill>
                  <a:srgbClr val="0070C0"/>
                </a:solidFill>
              </a:rPr>
              <a:t>noa</a:t>
            </a:r>
            <a:r>
              <a:rPr lang="pt-BR" sz="1600" dirty="0">
                <a:solidFill>
                  <a:srgbClr val="0070C0"/>
                </a:solidFill>
              </a:rPr>
              <a:t> parâmetros de aversão ao risco, devendo entrar em vigor em </a:t>
            </a:r>
            <a:r>
              <a:rPr lang="pt-BR" sz="1600" dirty="0" err="1">
                <a:solidFill>
                  <a:srgbClr val="0070C0"/>
                </a:solidFill>
              </a:rPr>
              <a:t>janerio</a:t>
            </a:r>
            <a:r>
              <a:rPr lang="pt-BR" sz="1600" dirty="0">
                <a:solidFill>
                  <a:srgbClr val="0070C0"/>
                </a:solidFill>
              </a:rPr>
              <a:t> do ano seguinte.</a:t>
            </a:r>
          </a:p>
        </p:txBody>
      </p:sp>
    </p:spTree>
    <p:extLst>
      <p:ext uri="{BB962C8B-B14F-4D97-AF65-F5344CB8AC3E}">
        <p14:creationId xmlns:p14="http://schemas.microsoft.com/office/powerpoint/2010/main" val="4004997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8839</TotalTime>
  <Words>1286</Words>
  <Application>Microsoft Office PowerPoint</Application>
  <PresentationFormat>Widescreen</PresentationFormat>
  <Paragraphs>172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</vt:lpstr>
      <vt:lpstr>Calibri Light</vt:lpstr>
      <vt:lpstr>rawline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Reive Barros dos Santos</dc:creator>
  <cp:lastModifiedBy>Reive Barros dos Santos</cp:lastModifiedBy>
  <cp:revision>135</cp:revision>
  <dcterms:created xsi:type="dcterms:W3CDTF">2021-01-27T12:51:47Z</dcterms:created>
  <dcterms:modified xsi:type="dcterms:W3CDTF">2021-06-23T13:14:45Z</dcterms:modified>
</cp:coreProperties>
</file>