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05" r:id="rId1"/>
  </p:sldMasterIdLst>
  <p:notesMasterIdLst>
    <p:notesMasterId r:id="rId30"/>
  </p:notesMasterIdLst>
  <p:sldIdLst>
    <p:sldId id="256" r:id="rId2"/>
    <p:sldId id="303" r:id="rId3"/>
    <p:sldId id="304" r:id="rId4"/>
    <p:sldId id="395" r:id="rId5"/>
    <p:sldId id="396" r:id="rId6"/>
    <p:sldId id="398" r:id="rId7"/>
    <p:sldId id="402" r:id="rId8"/>
    <p:sldId id="400" r:id="rId9"/>
    <p:sldId id="401" r:id="rId10"/>
    <p:sldId id="425" r:id="rId11"/>
    <p:sldId id="413" r:id="rId12"/>
    <p:sldId id="409" r:id="rId13"/>
    <p:sldId id="416" r:id="rId14"/>
    <p:sldId id="417" r:id="rId15"/>
    <p:sldId id="418" r:id="rId16"/>
    <p:sldId id="419" r:id="rId17"/>
    <p:sldId id="420" r:id="rId18"/>
    <p:sldId id="393" r:id="rId19"/>
    <p:sldId id="421" r:id="rId20"/>
    <p:sldId id="339" r:id="rId21"/>
    <p:sldId id="334" r:id="rId22"/>
    <p:sldId id="373" r:id="rId23"/>
    <p:sldId id="335" r:id="rId24"/>
    <p:sldId id="422" r:id="rId25"/>
    <p:sldId id="423" r:id="rId26"/>
    <p:sldId id="424" r:id="rId27"/>
    <p:sldId id="388" r:id="rId28"/>
    <p:sldId id="299"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033"/>
    <a:srgbClr val="085E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Estilo Médio 3 - Destaque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DA37D80-6434-44D0-A028-1B22A696006F}" styleName="Estilo Claro 3 - Destaque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Estilo Claro 3 - Destaque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Estilo Claro 2 - Destaqu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Estilo Claro 1 - Destaqu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39"/>
    <p:restoredTop sz="83661" autoAdjust="0"/>
  </p:normalViewPr>
  <p:slideViewPr>
    <p:cSldViewPr snapToGrid="0" snapToObjects="1">
      <p:cViewPr>
        <p:scale>
          <a:sx n="100" d="100"/>
          <a:sy n="100" d="100"/>
        </p:scale>
        <p:origin x="744" y="14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BF72F3-E84A-954A-9716-2EEBF1774EFF}" type="doc">
      <dgm:prSet loTypeId="urn:microsoft.com/office/officeart/2005/8/layout/cycle1" loCatId="" qsTypeId="urn:microsoft.com/office/officeart/2005/8/quickstyle/simple4" qsCatId="simple" csTypeId="urn:microsoft.com/office/officeart/2005/8/colors/accent1_2" csCatId="accent1" phldr="1"/>
      <dgm:spPr/>
      <dgm:t>
        <a:bodyPr/>
        <a:lstStyle/>
        <a:p>
          <a:endParaRPr lang="pt-PT"/>
        </a:p>
      </dgm:t>
    </dgm:pt>
    <dgm:pt modelId="{627D314E-85B6-5343-AC77-A8FB391310DF}">
      <dgm:prSet phldrT="[Texto]" custT="1"/>
      <dgm:spPr/>
      <dgm:t>
        <a:bodyPr/>
        <a:lstStyle/>
        <a:p>
          <a:r>
            <a:rPr lang="en-IE" sz="1600" noProof="0" dirty="0" smtClean="0"/>
            <a:t>Decentralize</a:t>
          </a:r>
          <a:r>
            <a:rPr lang="en-IE" sz="1600" b="1" noProof="0" dirty="0" smtClean="0"/>
            <a:t>d Generation (DG)</a:t>
          </a:r>
          <a:endParaRPr lang="en-IE" sz="1600" b="1" noProof="0" dirty="0"/>
        </a:p>
      </dgm:t>
    </dgm:pt>
    <dgm:pt modelId="{D937F74F-B36C-EE4E-8CC5-08A48B1A8470}" type="parTrans" cxnId="{D46E1168-BCC7-7347-8B98-D943972778E9}">
      <dgm:prSet/>
      <dgm:spPr/>
      <dgm:t>
        <a:bodyPr/>
        <a:lstStyle/>
        <a:p>
          <a:endParaRPr lang="pt-PT"/>
        </a:p>
      </dgm:t>
    </dgm:pt>
    <dgm:pt modelId="{2301C669-BF1F-3E48-85E9-84526BEC0C3E}" type="sibTrans" cxnId="{D46E1168-BCC7-7347-8B98-D943972778E9}">
      <dgm:prSet/>
      <dgm:spPr/>
      <dgm:t>
        <a:bodyPr/>
        <a:lstStyle/>
        <a:p>
          <a:endParaRPr lang="pt-PT"/>
        </a:p>
      </dgm:t>
    </dgm:pt>
    <dgm:pt modelId="{D1E411F0-DE4E-A445-AC2A-065F5ECD143F}">
      <dgm:prSet phldrT="[Texto]" custT="1"/>
      <dgm:spPr/>
      <dgm:t>
        <a:bodyPr/>
        <a:lstStyle/>
        <a:p>
          <a:r>
            <a:rPr lang="en-US" sz="1600" b="1" noProof="0" dirty="0" smtClean="0"/>
            <a:t>Upward pressure on tariffs</a:t>
          </a:r>
          <a:endParaRPr lang="en-US" sz="1600" b="1" noProof="0" dirty="0"/>
        </a:p>
      </dgm:t>
    </dgm:pt>
    <dgm:pt modelId="{2EB4FC93-ECFA-B644-BF2D-D6BA58816FAB}" type="parTrans" cxnId="{F46B4541-59DC-E545-8FD3-FF504E22B51B}">
      <dgm:prSet/>
      <dgm:spPr/>
      <dgm:t>
        <a:bodyPr/>
        <a:lstStyle/>
        <a:p>
          <a:endParaRPr lang="pt-PT"/>
        </a:p>
      </dgm:t>
    </dgm:pt>
    <dgm:pt modelId="{F7E8F36D-9413-9249-805E-A76828717552}" type="sibTrans" cxnId="{F46B4541-59DC-E545-8FD3-FF504E22B51B}">
      <dgm:prSet/>
      <dgm:spPr/>
      <dgm:t>
        <a:bodyPr/>
        <a:lstStyle/>
        <a:p>
          <a:endParaRPr lang="pt-PT"/>
        </a:p>
      </dgm:t>
    </dgm:pt>
    <dgm:pt modelId="{75FA5B78-DE51-5243-B91D-F9A59DCDEB61}">
      <dgm:prSet custT="1"/>
      <dgm:spPr/>
      <dgm:t>
        <a:bodyPr/>
        <a:lstStyle/>
        <a:p>
          <a:r>
            <a:rPr lang="en-US" sz="1600" b="1" noProof="0" dirty="0" smtClean="0"/>
            <a:t>Reduction in utilities' demand</a:t>
          </a:r>
          <a:endParaRPr lang="en-US" sz="1600" b="1" noProof="0" dirty="0"/>
        </a:p>
      </dgm:t>
    </dgm:pt>
    <dgm:pt modelId="{A4B6CE8E-FD89-454C-A69B-260CE1DABB01}" type="parTrans" cxnId="{780BFE90-ACD2-C245-9634-7EE6700EE94B}">
      <dgm:prSet/>
      <dgm:spPr/>
      <dgm:t>
        <a:bodyPr/>
        <a:lstStyle/>
        <a:p>
          <a:endParaRPr lang="pt-PT"/>
        </a:p>
      </dgm:t>
    </dgm:pt>
    <dgm:pt modelId="{07044ACB-A129-DA42-9969-99B6CF44959E}" type="sibTrans" cxnId="{780BFE90-ACD2-C245-9634-7EE6700EE94B}">
      <dgm:prSet/>
      <dgm:spPr/>
      <dgm:t>
        <a:bodyPr/>
        <a:lstStyle/>
        <a:p>
          <a:endParaRPr lang="pt-PT"/>
        </a:p>
      </dgm:t>
    </dgm:pt>
    <dgm:pt modelId="{68958654-7AEE-424E-8CAB-D348C1DE3B52}">
      <dgm:prSet custT="1"/>
      <dgm:spPr/>
      <dgm:t>
        <a:bodyPr/>
        <a:lstStyle/>
        <a:p>
          <a:r>
            <a:rPr lang="en-GB" sz="1600" b="1" noProof="0" dirty="0" smtClean="0"/>
            <a:t>Negative effect on revenues</a:t>
          </a:r>
          <a:endParaRPr lang="en-GB" sz="1600" b="1" noProof="0" dirty="0"/>
        </a:p>
      </dgm:t>
    </dgm:pt>
    <dgm:pt modelId="{E6966ED3-219E-8948-B00F-7BE607951D48}" type="parTrans" cxnId="{A67419E1-E48F-AF4F-B904-16754E6A242A}">
      <dgm:prSet/>
      <dgm:spPr/>
      <dgm:t>
        <a:bodyPr/>
        <a:lstStyle/>
        <a:p>
          <a:endParaRPr lang="pt-PT"/>
        </a:p>
      </dgm:t>
    </dgm:pt>
    <dgm:pt modelId="{6C4FDD99-E934-1C42-9CC8-0C09D2F94DCC}" type="sibTrans" cxnId="{A67419E1-E48F-AF4F-B904-16754E6A242A}">
      <dgm:prSet/>
      <dgm:spPr/>
      <dgm:t>
        <a:bodyPr/>
        <a:lstStyle/>
        <a:p>
          <a:endParaRPr lang="pt-PT"/>
        </a:p>
      </dgm:t>
    </dgm:pt>
    <dgm:pt modelId="{30589194-2210-3F4D-A35A-AD686BED5FA7}">
      <dgm:prSet phldrT="[Texto]" custT="1"/>
      <dgm:spPr/>
      <dgm:t>
        <a:bodyPr/>
        <a:lstStyle/>
        <a:p>
          <a:r>
            <a:rPr lang="en-US" sz="1600" b="1" noProof="0" dirty="0" smtClean="0"/>
            <a:t>Grid parity more favorable to DG</a:t>
          </a:r>
          <a:endParaRPr lang="en-US" sz="1600" b="1" noProof="0" dirty="0"/>
        </a:p>
      </dgm:t>
    </dgm:pt>
    <dgm:pt modelId="{883208B3-863B-F94A-8C95-B9F39AC753C0}" type="sibTrans" cxnId="{2BE820AA-4744-3343-B6DF-AB9939F62C9E}">
      <dgm:prSet/>
      <dgm:spPr/>
      <dgm:t>
        <a:bodyPr/>
        <a:lstStyle/>
        <a:p>
          <a:endParaRPr lang="pt-PT"/>
        </a:p>
      </dgm:t>
    </dgm:pt>
    <dgm:pt modelId="{CD9A197B-554D-B44A-9B2D-1272439D6AC9}" type="parTrans" cxnId="{2BE820AA-4744-3343-B6DF-AB9939F62C9E}">
      <dgm:prSet/>
      <dgm:spPr/>
      <dgm:t>
        <a:bodyPr/>
        <a:lstStyle/>
        <a:p>
          <a:endParaRPr lang="pt-PT"/>
        </a:p>
      </dgm:t>
    </dgm:pt>
    <dgm:pt modelId="{64E6F02F-4068-4B46-81DF-5F3F95597B05}" type="pres">
      <dgm:prSet presAssocID="{ACBF72F3-E84A-954A-9716-2EEBF1774EFF}" presName="cycle" presStyleCnt="0">
        <dgm:presLayoutVars>
          <dgm:dir/>
          <dgm:resizeHandles val="exact"/>
        </dgm:presLayoutVars>
      </dgm:prSet>
      <dgm:spPr/>
      <dgm:t>
        <a:bodyPr/>
        <a:lstStyle/>
        <a:p>
          <a:endParaRPr lang="pt-PT"/>
        </a:p>
      </dgm:t>
    </dgm:pt>
    <dgm:pt modelId="{FCE89B9B-9519-0945-AE8F-3752692802D4}" type="pres">
      <dgm:prSet presAssocID="{627D314E-85B6-5343-AC77-A8FB391310DF}" presName="dummy" presStyleCnt="0"/>
      <dgm:spPr/>
    </dgm:pt>
    <dgm:pt modelId="{5C919FFE-E0E3-4F47-BD6D-C7EA8EA9C2A3}" type="pres">
      <dgm:prSet presAssocID="{627D314E-85B6-5343-AC77-A8FB391310DF}" presName="node" presStyleLbl="revTx" presStyleIdx="0" presStyleCnt="5" custScaleX="143411">
        <dgm:presLayoutVars>
          <dgm:bulletEnabled val="1"/>
        </dgm:presLayoutVars>
      </dgm:prSet>
      <dgm:spPr/>
      <dgm:t>
        <a:bodyPr/>
        <a:lstStyle/>
        <a:p>
          <a:endParaRPr lang="pt-PT"/>
        </a:p>
      </dgm:t>
    </dgm:pt>
    <dgm:pt modelId="{E2AA08F6-D562-1749-BACA-03AC6600BD40}" type="pres">
      <dgm:prSet presAssocID="{2301C669-BF1F-3E48-85E9-84526BEC0C3E}" presName="sibTrans" presStyleLbl="node1" presStyleIdx="0" presStyleCnt="5"/>
      <dgm:spPr/>
      <dgm:t>
        <a:bodyPr/>
        <a:lstStyle/>
        <a:p>
          <a:endParaRPr lang="pt-PT"/>
        </a:p>
      </dgm:t>
    </dgm:pt>
    <dgm:pt modelId="{CD14FAB9-C189-4C4A-9059-1E13F2958165}" type="pres">
      <dgm:prSet presAssocID="{75FA5B78-DE51-5243-B91D-F9A59DCDEB61}" presName="dummy" presStyleCnt="0"/>
      <dgm:spPr/>
    </dgm:pt>
    <dgm:pt modelId="{B3213DC9-416E-C047-9F24-8D8E83A08BC6}" type="pres">
      <dgm:prSet presAssocID="{75FA5B78-DE51-5243-B91D-F9A59DCDEB61}" presName="node" presStyleLbl="revTx" presStyleIdx="1" presStyleCnt="5">
        <dgm:presLayoutVars>
          <dgm:bulletEnabled val="1"/>
        </dgm:presLayoutVars>
      </dgm:prSet>
      <dgm:spPr/>
      <dgm:t>
        <a:bodyPr/>
        <a:lstStyle/>
        <a:p>
          <a:endParaRPr lang="pt-PT"/>
        </a:p>
      </dgm:t>
    </dgm:pt>
    <dgm:pt modelId="{DBB65284-4B21-604F-B586-A80C2AC6CD21}" type="pres">
      <dgm:prSet presAssocID="{07044ACB-A129-DA42-9969-99B6CF44959E}" presName="sibTrans" presStyleLbl="node1" presStyleIdx="1" presStyleCnt="5" custLinFactNeighborX="3479" custLinFactNeighborY="914"/>
      <dgm:spPr/>
      <dgm:t>
        <a:bodyPr/>
        <a:lstStyle/>
        <a:p>
          <a:endParaRPr lang="pt-PT"/>
        </a:p>
      </dgm:t>
    </dgm:pt>
    <dgm:pt modelId="{E3F67B5F-C713-B740-937A-7DEC383A5E81}" type="pres">
      <dgm:prSet presAssocID="{68958654-7AEE-424E-8CAB-D348C1DE3B52}" presName="dummy" presStyleCnt="0"/>
      <dgm:spPr/>
    </dgm:pt>
    <dgm:pt modelId="{05026062-AC2B-DD49-8407-49E1FADBBC50}" type="pres">
      <dgm:prSet presAssocID="{68958654-7AEE-424E-8CAB-D348C1DE3B52}" presName="node" presStyleLbl="revTx" presStyleIdx="2" presStyleCnt="5">
        <dgm:presLayoutVars>
          <dgm:bulletEnabled val="1"/>
        </dgm:presLayoutVars>
      </dgm:prSet>
      <dgm:spPr/>
      <dgm:t>
        <a:bodyPr/>
        <a:lstStyle/>
        <a:p>
          <a:endParaRPr lang="pt-PT"/>
        </a:p>
      </dgm:t>
    </dgm:pt>
    <dgm:pt modelId="{56475722-50E3-5A47-8E31-D6EE65716C9D}" type="pres">
      <dgm:prSet presAssocID="{6C4FDD99-E934-1C42-9CC8-0C09D2F94DCC}" presName="sibTrans" presStyleLbl="node1" presStyleIdx="2" presStyleCnt="5"/>
      <dgm:spPr/>
      <dgm:t>
        <a:bodyPr/>
        <a:lstStyle/>
        <a:p>
          <a:endParaRPr lang="pt-PT"/>
        </a:p>
      </dgm:t>
    </dgm:pt>
    <dgm:pt modelId="{E2807D58-E323-0F44-865B-A95844F6BAC8}" type="pres">
      <dgm:prSet presAssocID="{D1E411F0-DE4E-A445-AC2A-065F5ECD143F}" presName="dummy" presStyleCnt="0"/>
      <dgm:spPr/>
    </dgm:pt>
    <dgm:pt modelId="{5E5EC7FD-83E9-4243-98FD-CA9A1709308A}" type="pres">
      <dgm:prSet presAssocID="{D1E411F0-DE4E-A445-AC2A-065F5ECD143F}" presName="node" presStyleLbl="revTx" presStyleIdx="3" presStyleCnt="5">
        <dgm:presLayoutVars>
          <dgm:bulletEnabled val="1"/>
        </dgm:presLayoutVars>
      </dgm:prSet>
      <dgm:spPr/>
      <dgm:t>
        <a:bodyPr/>
        <a:lstStyle/>
        <a:p>
          <a:endParaRPr lang="pt-PT"/>
        </a:p>
      </dgm:t>
    </dgm:pt>
    <dgm:pt modelId="{56E6B5DD-B664-2846-9542-6A16BDFF639C}" type="pres">
      <dgm:prSet presAssocID="{F7E8F36D-9413-9249-805E-A76828717552}" presName="sibTrans" presStyleLbl="node1" presStyleIdx="3" presStyleCnt="5"/>
      <dgm:spPr/>
      <dgm:t>
        <a:bodyPr/>
        <a:lstStyle/>
        <a:p>
          <a:endParaRPr lang="pt-PT"/>
        </a:p>
      </dgm:t>
    </dgm:pt>
    <dgm:pt modelId="{AB95322E-AC94-844D-A86B-59440BD97FCD}" type="pres">
      <dgm:prSet presAssocID="{30589194-2210-3F4D-A35A-AD686BED5FA7}" presName="dummy" presStyleCnt="0"/>
      <dgm:spPr/>
    </dgm:pt>
    <dgm:pt modelId="{63D28DEC-B597-504A-B985-85988E0A4169}" type="pres">
      <dgm:prSet presAssocID="{30589194-2210-3F4D-A35A-AD686BED5FA7}" presName="node" presStyleLbl="revTx" presStyleIdx="4" presStyleCnt="5">
        <dgm:presLayoutVars>
          <dgm:bulletEnabled val="1"/>
        </dgm:presLayoutVars>
      </dgm:prSet>
      <dgm:spPr/>
      <dgm:t>
        <a:bodyPr/>
        <a:lstStyle/>
        <a:p>
          <a:endParaRPr lang="pt-PT"/>
        </a:p>
      </dgm:t>
    </dgm:pt>
    <dgm:pt modelId="{076FF7CD-C7B2-7A44-A223-525D67453A25}" type="pres">
      <dgm:prSet presAssocID="{883208B3-863B-F94A-8C95-B9F39AC753C0}" presName="sibTrans" presStyleLbl="node1" presStyleIdx="4" presStyleCnt="5"/>
      <dgm:spPr/>
      <dgm:t>
        <a:bodyPr/>
        <a:lstStyle/>
        <a:p>
          <a:endParaRPr lang="pt-PT"/>
        </a:p>
      </dgm:t>
    </dgm:pt>
  </dgm:ptLst>
  <dgm:cxnLst>
    <dgm:cxn modelId="{A67419E1-E48F-AF4F-B904-16754E6A242A}" srcId="{ACBF72F3-E84A-954A-9716-2EEBF1774EFF}" destId="{68958654-7AEE-424E-8CAB-D348C1DE3B52}" srcOrd="2" destOrd="0" parTransId="{E6966ED3-219E-8948-B00F-7BE607951D48}" sibTransId="{6C4FDD99-E934-1C42-9CC8-0C09D2F94DCC}"/>
    <dgm:cxn modelId="{17682C32-A182-5842-96A8-E6CD6A626093}" type="presOf" srcId="{75FA5B78-DE51-5243-B91D-F9A59DCDEB61}" destId="{B3213DC9-416E-C047-9F24-8D8E83A08BC6}" srcOrd="0" destOrd="0" presId="urn:microsoft.com/office/officeart/2005/8/layout/cycle1"/>
    <dgm:cxn modelId="{D405138E-C300-4F4D-BF76-116F108811BF}" type="presOf" srcId="{07044ACB-A129-DA42-9969-99B6CF44959E}" destId="{DBB65284-4B21-604F-B586-A80C2AC6CD21}" srcOrd="0" destOrd="0" presId="urn:microsoft.com/office/officeart/2005/8/layout/cycle1"/>
    <dgm:cxn modelId="{CB71FC4C-6360-AB45-A43C-6EA27F759EC5}" type="presOf" srcId="{D1E411F0-DE4E-A445-AC2A-065F5ECD143F}" destId="{5E5EC7FD-83E9-4243-98FD-CA9A1709308A}" srcOrd="0" destOrd="0" presId="urn:microsoft.com/office/officeart/2005/8/layout/cycle1"/>
    <dgm:cxn modelId="{D46E1168-BCC7-7347-8B98-D943972778E9}" srcId="{ACBF72F3-E84A-954A-9716-2EEBF1774EFF}" destId="{627D314E-85B6-5343-AC77-A8FB391310DF}" srcOrd="0" destOrd="0" parTransId="{D937F74F-B36C-EE4E-8CC5-08A48B1A8470}" sibTransId="{2301C669-BF1F-3E48-85E9-84526BEC0C3E}"/>
    <dgm:cxn modelId="{C8BA78AE-FECB-6345-92CF-D564E62FA348}" type="presOf" srcId="{883208B3-863B-F94A-8C95-B9F39AC753C0}" destId="{076FF7CD-C7B2-7A44-A223-525D67453A25}" srcOrd="0" destOrd="0" presId="urn:microsoft.com/office/officeart/2005/8/layout/cycle1"/>
    <dgm:cxn modelId="{6F8A3044-D05A-C742-BBBE-B80A7E810D93}" type="presOf" srcId="{F7E8F36D-9413-9249-805E-A76828717552}" destId="{56E6B5DD-B664-2846-9542-6A16BDFF639C}" srcOrd="0" destOrd="0" presId="urn:microsoft.com/office/officeart/2005/8/layout/cycle1"/>
    <dgm:cxn modelId="{4DAC8F36-0823-9445-BCC1-CDC9B6D52B81}" type="presOf" srcId="{2301C669-BF1F-3E48-85E9-84526BEC0C3E}" destId="{E2AA08F6-D562-1749-BACA-03AC6600BD40}" srcOrd="0" destOrd="0" presId="urn:microsoft.com/office/officeart/2005/8/layout/cycle1"/>
    <dgm:cxn modelId="{033C0142-AD64-7944-A689-6E51C65AECBA}" type="presOf" srcId="{30589194-2210-3F4D-A35A-AD686BED5FA7}" destId="{63D28DEC-B597-504A-B985-85988E0A4169}" srcOrd="0" destOrd="0" presId="urn:microsoft.com/office/officeart/2005/8/layout/cycle1"/>
    <dgm:cxn modelId="{780BFE90-ACD2-C245-9634-7EE6700EE94B}" srcId="{ACBF72F3-E84A-954A-9716-2EEBF1774EFF}" destId="{75FA5B78-DE51-5243-B91D-F9A59DCDEB61}" srcOrd="1" destOrd="0" parTransId="{A4B6CE8E-FD89-454C-A69B-260CE1DABB01}" sibTransId="{07044ACB-A129-DA42-9969-99B6CF44959E}"/>
    <dgm:cxn modelId="{9ED54F33-5BC1-DA44-823C-CB27A9BF0A0C}" type="presOf" srcId="{ACBF72F3-E84A-954A-9716-2EEBF1774EFF}" destId="{64E6F02F-4068-4B46-81DF-5F3F95597B05}" srcOrd="0" destOrd="0" presId="urn:microsoft.com/office/officeart/2005/8/layout/cycle1"/>
    <dgm:cxn modelId="{98D2C21E-704B-3840-BABE-9F127B2FC801}" type="presOf" srcId="{6C4FDD99-E934-1C42-9CC8-0C09D2F94DCC}" destId="{56475722-50E3-5A47-8E31-D6EE65716C9D}" srcOrd="0" destOrd="0" presId="urn:microsoft.com/office/officeart/2005/8/layout/cycle1"/>
    <dgm:cxn modelId="{C7301755-8091-1D42-B0C3-AC00CA55448F}" type="presOf" srcId="{68958654-7AEE-424E-8CAB-D348C1DE3B52}" destId="{05026062-AC2B-DD49-8407-49E1FADBBC50}" srcOrd="0" destOrd="0" presId="urn:microsoft.com/office/officeart/2005/8/layout/cycle1"/>
    <dgm:cxn modelId="{0D708D82-8D93-844E-B71A-4AB3EA7B83C2}" type="presOf" srcId="{627D314E-85B6-5343-AC77-A8FB391310DF}" destId="{5C919FFE-E0E3-4F47-BD6D-C7EA8EA9C2A3}" srcOrd="0" destOrd="0" presId="urn:microsoft.com/office/officeart/2005/8/layout/cycle1"/>
    <dgm:cxn modelId="{2BE820AA-4744-3343-B6DF-AB9939F62C9E}" srcId="{ACBF72F3-E84A-954A-9716-2EEBF1774EFF}" destId="{30589194-2210-3F4D-A35A-AD686BED5FA7}" srcOrd="4" destOrd="0" parTransId="{CD9A197B-554D-B44A-9B2D-1272439D6AC9}" sibTransId="{883208B3-863B-F94A-8C95-B9F39AC753C0}"/>
    <dgm:cxn modelId="{F46B4541-59DC-E545-8FD3-FF504E22B51B}" srcId="{ACBF72F3-E84A-954A-9716-2EEBF1774EFF}" destId="{D1E411F0-DE4E-A445-AC2A-065F5ECD143F}" srcOrd="3" destOrd="0" parTransId="{2EB4FC93-ECFA-B644-BF2D-D6BA58816FAB}" sibTransId="{F7E8F36D-9413-9249-805E-A76828717552}"/>
    <dgm:cxn modelId="{70457903-8FFE-264E-8223-6D79498AB1A0}" type="presParOf" srcId="{64E6F02F-4068-4B46-81DF-5F3F95597B05}" destId="{FCE89B9B-9519-0945-AE8F-3752692802D4}" srcOrd="0" destOrd="0" presId="urn:microsoft.com/office/officeart/2005/8/layout/cycle1"/>
    <dgm:cxn modelId="{2141A22E-62CA-2D4A-9F7A-DD002982CE94}" type="presParOf" srcId="{64E6F02F-4068-4B46-81DF-5F3F95597B05}" destId="{5C919FFE-E0E3-4F47-BD6D-C7EA8EA9C2A3}" srcOrd="1" destOrd="0" presId="urn:microsoft.com/office/officeart/2005/8/layout/cycle1"/>
    <dgm:cxn modelId="{230FCEB5-C113-4248-86D7-D0C6B95B750B}" type="presParOf" srcId="{64E6F02F-4068-4B46-81DF-5F3F95597B05}" destId="{E2AA08F6-D562-1749-BACA-03AC6600BD40}" srcOrd="2" destOrd="0" presId="urn:microsoft.com/office/officeart/2005/8/layout/cycle1"/>
    <dgm:cxn modelId="{0DC8BAD4-8B50-2040-88AD-9A5CB72CBC0A}" type="presParOf" srcId="{64E6F02F-4068-4B46-81DF-5F3F95597B05}" destId="{CD14FAB9-C189-4C4A-9059-1E13F2958165}" srcOrd="3" destOrd="0" presId="urn:microsoft.com/office/officeart/2005/8/layout/cycle1"/>
    <dgm:cxn modelId="{3C0518D9-5AD2-3642-9236-A30EC8B2BAF0}" type="presParOf" srcId="{64E6F02F-4068-4B46-81DF-5F3F95597B05}" destId="{B3213DC9-416E-C047-9F24-8D8E83A08BC6}" srcOrd="4" destOrd="0" presId="urn:microsoft.com/office/officeart/2005/8/layout/cycle1"/>
    <dgm:cxn modelId="{36293A5D-F052-A541-B127-5F90A14D62E4}" type="presParOf" srcId="{64E6F02F-4068-4B46-81DF-5F3F95597B05}" destId="{DBB65284-4B21-604F-B586-A80C2AC6CD21}" srcOrd="5" destOrd="0" presId="urn:microsoft.com/office/officeart/2005/8/layout/cycle1"/>
    <dgm:cxn modelId="{421E64CB-A3FF-C947-9ACD-6E1B0DF482AB}" type="presParOf" srcId="{64E6F02F-4068-4B46-81DF-5F3F95597B05}" destId="{E3F67B5F-C713-B740-937A-7DEC383A5E81}" srcOrd="6" destOrd="0" presId="urn:microsoft.com/office/officeart/2005/8/layout/cycle1"/>
    <dgm:cxn modelId="{95668C19-2B91-AB46-B800-E77407F3A4D8}" type="presParOf" srcId="{64E6F02F-4068-4B46-81DF-5F3F95597B05}" destId="{05026062-AC2B-DD49-8407-49E1FADBBC50}" srcOrd="7" destOrd="0" presId="urn:microsoft.com/office/officeart/2005/8/layout/cycle1"/>
    <dgm:cxn modelId="{256B4507-CEFA-EE4D-8EF9-9120D49BFA49}" type="presParOf" srcId="{64E6F02F-4068-4B46-81DF-5F3F95597B05}" destId="{56475722-50E3-5A47-8E31-D6EE65716C9D}" srcOrd="8" destOrd="0" presId="urn:microsoft.com/office/officeart/2005/8/layout/cycle1"/>
    <dgm:cxn modelId="{72D67149-A014-C048-BA49-27CE080B0D2D}" type="presParOf" srcId="{64E6F02F-4068-4B46-81DF-5F3F95597B05}" destId="{E2807D58-E323-0F44-865B-A95844F6BAC8}" srcOrd="9" destOrd="0" presId="urn:microsoft.com/office/officeart/2005/8/layout/cycle1"/>
    <dgm:cxn modelId="{1DA258B7-2AEA-C04F-B937-5AA69E938031}" type="presParOf" srcId="{64E6F02F-4068-4B46-81DF-5F3F95597B05}" destId="{5E5EC7FD-83E9-4243-98FD-CA9A1709308A}" srcOrd="10" destOrd="0" presId="urn:microsoft.com/office/officeart/2005/8/layout/cycle1"/>
    <dgm:cxn modelId="{29DAD666-736A-8D46-AC97-7ABFC0A64CD4}" type="presParOf" srcId="{64E6F02F-4068-4B46-81DF-5F3F95597B05}" destId="{56E6B5DD-B664-2846-9542-6A16BDFF639C}" srcOrd="11" destOrd="0" presId="urn:microsoft.com/office/officeart/2005/8/layout/cycle1"/>
    <dgm:cxn modelId="{BD3B1B9F-F50F-284B-BF30-C5C71721554F}" type="presParOf" srcId="{64E6F02F-4068-4B46-81DF-5F3F95597B05}" destId="{AB95322E-AC94-844D-A86B-59440BD97FCD}" srcOrd="12" destOrd="0" presId="urn:microsoft.com/office/officeart/2005/8/layout/cycle1"/>
    <dgm:cxn modelId="{A80EE06B-4F77-2843-9B30-41D905CB24E1}" type="presParOf" srcId="{64E6F02F-4068-4B46-81DF-5F3F95597B05}" destId="{63D28DEC-B597-504A-B985-85988E0A4169}" srcOrd="13" destOrd="0" presId="urn:microsoft.com/office/officeart/2005/8/layout/cycle1"/>
    <dgm:cxn modelId="{0F16AF90-A29A-C64C-B02C-2343C63A2E16}" type="presParOf" srcId="{64E6F02F-4068-4B46-81DF-5F3F95597B05}" destId="{076FF7CD-C7B2-7A44-A223-525D67453A25}"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919FFE-E0E3-4F47-BD6D-C7EA8EA9C2A3}">
      <dsp:nvSpPr>
        <dsp:cNvPr id="0" name=""/>
        <dsp:cNvSpPr/>
      </dsp:nvSpPr>
      <dsp:spPr>
        <a:xfrm>
          <a:off x="3713572" y="31897"/>
          <a:ext cx="1569627" cy="1094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IE" sz="1600" kern="1200" noProof="0" dirty="0" smtClean="0"/>
            <a:t>Decentralize</a:t>
          </a:r>
          <a:r>
            <a:rPr lang="en-IE" sz="1600" b="1" kern="1200" noProof="0" dirty="0" smtClean="0"/>
            <a:t>d Generation (DG)</a:t>
          </a:r>
          <a:endParaRPr lang="en-IE" sz="1600" b="1" kern="1200" noProof="0" dirty="0"/>
        </a:p>
      </dsp:txBody>
      <dsp:txXfrm>
        <a:off x="3713572" y="31897"/>
        <a:ext cx="1569627" cy="1094495"/>
      </dsp:txXfrm>
    </dsp:sp>
    <dsp:sp modelId="{E2AA08F6-D562-1749-BACA-03AC6600BD40}">
      <dsp:nvSpPr>
        <dsp:cNvPr id="0" name=""/>
        <dsp:cNvSpPr/>
      </dsp:nvSpPr>
      <dsp:spPr>
        <a:xfrm>
          <a:off x="1374150" y="-47"/>
          <a:ext cx="4106523" cy="4106523"/>
        </a:xfrm>
        <a:prstGeom prst="circularArrow">
          <a:avLst>
            <a:gd name="adj1" fmla="val 5197"/>
            <a:gd name="adj2" fmla="val 335702"/>
            <a:gd name="adj3" fmla="val 21294102"/>
            <a:gd name="adj4" fmla="val 19765485"/>
            <a:gd name="adj5" fmla="val 6063"/>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3213DC9-416E-C047-9F24-8D8E83A08BC6}">
      <dsp:nvSpPr>
        <dsp:cNvPr id="0" name=""/>
        <dsp:cNvSpPr/>
      </dsp:nvSpPr>
      <dsp:spPr>
        <a:xfrm>
          <a:off x="4613036" y="2069010"/>
          <a:ext cx="1094495" cy="1094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noProof="0" dirty="0" smtClean="0"/>
            <a:t>Reduction in utilities' demand</a:t>
          </a:r>
          <a:endParaRPr lang="en-US" sz="1600" b="1" kern="1200" noProof="0" dirty="0"/>
        </a:p>
      </dsp:txBody>
      <dsp:txXfrm>
        <a:off x="4613036" y="2069010"/>
        <a:ext cx="1094495" cy="1094495"/>
      </dsp:txXfrm>
    </dsp:sp>
    <dsp:sp modelId="{DBB65284-4B21-604F-B586-A80C2AC6CD21}">
      <dsp:nvSpPr>
        <dsp:cNvPr id="0" name=""/>
        <dsp:cNvSpPr/>
      </dsp:nvSpPr>
      <dsp:spPr>
        <a:xfrm>
          <a:off x="1517016" y="37486"/>
          <a:ext cx="4106523" cy="4106523"/>
        </a:xfrm>
        <a:prstGeom prst="circularArrow">
          <a:avLst>
            <a:gd name="adj1" fmla="val 5197"/>
            <a:gd name="adj2" fmla="val 335702"/>
            <a:gd name="adj3" fmla="val 4015590"/>
            <a:gd name="adj4" fmla="val 2252614"/>
            <a:gd name="adj5" fmla="val 6063"/>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5026062-AC2B-DD49-8407-49E1FADBBC50}">
      <dsp:nvSpPr>
        <dsp:cNvPr id="0" name=""/>
        <dsp:cNvSpPr/>
      </dsp:nvSpPr>
      <dsp:spPr>
        <a:xfrm>
          <a:off x="2880164" y="3328016"/>
          <a:ext cx="1094495" cy="1094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b="1" kern="1200" noProof="0" dirty="0" smtClean="0"/>
            <a:t>Negative effect on revenues</a:t>
          </a:r>
          <a:endParaRPr lang="en-GB" sz="1600" b="1" kern="1200" noProof="0" dirty="0"/>
        </a:p>
      </dsp:txBody>
      <dsp:txXfrm>
        <a:off x="2880164" y="3328016"/>
        <a:ext cx="1094495" cy="1094495"/>
      </dsp:txXfrm>
    </dsp:sp>
    <dsp:sp modelId="{56475722-50E3-5A47-8E31-D6EE65716C9D}">
      <dsp:nvSpPr>
        <dsp:cNvPr id="0" name=""/>
        <dsp:cNvSpPr/>
      </dsp:nvSpPr>
      <dsp:spPr>
        <a:xfrm>
          <a:off x="1374150" y="-47"/>
          <a:ext cx="4106523" cy="4106523"/>
        </a:xfrm>
        <a:prstGeom prst="circularArrow">
          <a:avLst>
            <a:gd name="adj1" fmla="val 5197"/>
            <a:gd name="adj2" fmla="val 335702"/>
            <a:gd name="adj3" fmla="val 8211684"/>
            <a:gd name="adj4" fmla="val 6448709"/>
            <a:gd name="adj5" fmla="val 6063"/>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E5EC7FD-83E9-4243-98FD-CA9A1709308A}">
      <dsp:nvSpPr>
        <dsp:cNvPr id="0" name=""/>
        <dsp:cNvSpPr/>
      </dsp:nvSpPr>
      <dsp:spPr>
        <a:xfrm>
          <a:off x="1147292" y="2069010"/>
          <a:ext cx="1094495" cy="1094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noProof="0" dirty="0" smtClean="0"/>
            <a:t>Upward pressure on tariffs</a:t>
          </a:r>
          <a:endParaRPr lang="en-US" sz="1600" b="1" kern="1200" noProof="0" dirty="0"/>
        </a:p>
      </dsp:txBody>
      <dsp:txXfrm>
        <a:off x="1147292" y="2069010"/>
        <a:ext cx="1094495" cy="1094495"/>
      </dsp:txXfrm>
    </dsp:sp>
    <dsp:sp modelId="{56E6B5DD-B664-2846-9542-6A16BDFF639C}">
      <dsp:nvSpPr>
        <dsp:cNvPr id="0" name=""/>
        <dsp:cNvSpPr/>
      </dsp:nvSpPr>
      <dsp:spPr>
        <a:xfrm>
          <a:off x="1374150" y="-47"/>
          <a:ext cx="4106523" cy="4106523"/>
        </a:xfrm>
        <a:prstGeom prst="circularArrow">
          <a:avLst>
            <a:gd name="adj1" fmla="val 5197"/>
            <a:gd name="adj2" fmla="val 335702"/>
            <a:gd name="adj3" fmla="val 12298813"/>
            <a:gd name="adj4" fmla="val 10770196"/>
            <a:gd name="adj5" fmla="val 6063"/>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3D28DEC-B597-504A-B985-85988E0A4169}">
      <dsp:nvSpPr>
        <dsp:cNvPr id="0" name=""/>
        <dsp:cNvSpPr/>
      </dsp:nvSpPr>
      <dsp:spPr>
        <a:xfrm>
          <a:off x="1809190" y="31897"/>
          <a:ext cx="1094495" cy="1094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noProof="0" dirty="0" smtClean="0"/>
            <a:t>Grid parity more favorable to DG</a:t>
          </a:r>
          <a:endParaRPr lang="en-US" sz="1600" b="1" kern="1200" noProof="0" dirty="0"/>
        </a:p>
      </dsp:txBody>
      <dsp:txXfrm>
        <a:off x="1809190" y="31897"/>
        <a:ext cx="1094495" cy="1094495"/>
      </dsp:txXfrm>
    </dsp:sp>
    <dsp:sp modelId="{076FF7CD-C7B2-7A44-A223-525D67453A25}">
      <dsp:nvSpPr>
        <dsp:cNvPr id="0" name=""/>
        <dsp:cNvSpPr/>
      </dsp:nvSpPr>
      <dsp:spPr>
        <a:xfrm>
          <a:off x="1374150" y="-47"/>
          <a:ext cx="4106523" cy="4106523"/>
        </a:xfrm>
        <a:prstGeom prst="circularArrow">
          <a:avLst>
            <a:gd name="adj1" fmla="val 5197"/>
            <a:gd name="adj2" fmla="val 335702"/>
            <a:gd name="adj3" fmla="val 16406454"/>
            <a:gd name="adj4" fmla="val 15197723"/>
            <a:gd name="adj5" fmla="val 6063"/>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0F0B3E-DF82-0F42-BCAD-8033A147064E}" type="datetimeFigureOut">
              <a:rPr lang="pt-PT" smtClean="0"/>
              <a:pPr/>
              <a:t>08/02/18</a:t>
            </a:fld>
            <a:endParaRPr lang="pt-PT"/>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smtClean="0"/>
              <a:t>Clique para editar os estilos do texto de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7CE599-EBD2-CE46-A00D-BFA414025CF1}" type="slidenum">
              <a:rPr lang="pt-PT" smtClean="0"/>
              <a:pPr/>
              <a:t>‹#›</a:t>
            </a:fld>
            <a:endParaRPr lang="pt-PT"/>
          </a:p>
        </p:txBody>
      </p:sp>
    </p:spTree>
    <p:extLst>
      <p:ext uri="{BB962C8B-B14F-4D97-AF65-F5344CB8AC3E}">
        <p14:creationId xmlns:p14="http://schemas.microsoft.com/office/powerpoint/2010/main" val="281193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787CE599-EBD2-CE46-A00D-BFA414025CF1}" type="slidenum">
              <a:rPr lang="pt-PT" smtClean="0"/>
              <a:pPr/>
              <a:t>1</a:t>
            </a:fld>
            <a:endParaRPr lang="pt-PT"/>
          </a:p>
        </p:txBody>
      </p:sp>
    </p:spTree>
    <p:extLst>
      <p:ext uri="{BB962C8B-B14F-4D97-AF65-F5344CB8AC3E}">
        <p14:creationId xmlns:p14="http://schemas.microsoft.com/office/powerpoint/2010/main" val="1554173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en-US" sz="1200" b="0" i="0" kern="1200" dirty="0" smtClean="0">
                <a:solidFill>
                  <a:schemeClr val="tx1"/>
                </a:solidFill>
                <a:effectLst/>
                <a:latin typeface="+mn-lt"/>
                <a:ea typeface="+mn-ea"/>
                <a:cs typeface="+mn-cs"/>
              </a:rPr>
              <a:t>However, new technologies and methodologies, including energy storage, demand response, distributed resources and virtual power plants, combine to flatten out those demand peaks over time and across systems. This liberates utilities and leads to higher utilization rates of their capital stock, which is itself increasingly virtual. Just as ride-sharing services take a fixed stock of privately owned automobiles and increase utilization levels, so will this wave of digitalization increase the utilization of utilities’ assets by distributing their capacity more efficiently.</a:t>
            </a:r>
          </a:p>
          <a:p>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his allows for more thorough and effective inspection, along with more accurate predictive maintenance that prevents outages. What’s more, smart systems are increasingly self-repairing. Some, for example, can automatically reroute power around a trouble spot on a grid, similar in concept to the way that packets on the Internet can route around blockage.</a:t>
            </a:r>
          </a:p>
          <a:p>
            <a:endParaRPr lang="pt-PT" dirty="0"/>
          </a:p>
        </p:txBody>
      </p:sp>
      <p:sp>
        <p:nvSpPr>
          <p:cNvPr id="4" name="Marcador de Posição do Número do Diapositivo 3"/>
          <p:cNvSpPr>
            <a:spLocks noGrp="1"/>
          </p:cNvSpPr>
          <p:nvPr>
            <p:ph type="sldNum" sz="quarter" idx="10"/>
          </p:nvPr>
        </p:nvSpPr>
        <p:spPr/>
        <p:txBody>
          <a:bodyPr/>
          <a:lstStyle/>
          <a:p>
            <a:fld id="{787CE599-EBD2-CE46-A00D-BFA414025CF1}" type="slidenum">
              <a:rPr lang="pt-PT" smtClean="0"/>
              <a:pPr/>
              <a:t>10</a:t>
            </a:fld>
            <a:endParaRPr lang="pt-PT" dirty="0"/>
          </a:p>
        </p:txBody>
      </p:sp>
    </p:spTree>
    <p:extLst>
      <p:ext uri="{BB962C8B-B14F-4D97-AF65-F5344CB8AC3E}">
        <p14:creationId xmlns:p14="http://schemas.microsoft.com/office/powerpoint/2010/main" val="1027229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Conservative estimates supported by analysis of real-life cases suggest that digital optimization can boost profitability by 20 to 30 percent. Utilities can realize most of this potential by three means: smart meters and the smart grid, digital productivity tools for employees, and automation of back-office processes.</a:t>
            </a:r>
            <a:endParaRPr lang="pt-PT" dirty="0"/>
          </a:p>
        </p:txBody>
      </p:sp>
      <p:sp>
        <p:nvSpPr>
          <p:cNvPr id="4" name="Marcador de Posição do Número do Diapositivo 3"/>
          <p:cNvSpPr>
            <a:spLocks noGrp="1"/>
          </p:cNvSpPr>
          <p:nvPr>
            <p:ph type="sldNum" sz="quarter" idx="10"/>
          </p:nvPr>
        </p:nvSpPr>
        <p:spPr/>
        <p:txBody>
          <a:bodyPr/>
          <a:lstStyle/>
          <a:p>
            <a:fld id="{787CE599-EBD2-CE46-A00D-BFA414025CF1}" type="slidenum">
              <a:rPr lang="pt-PT" smtClean="0"/>
              <a:pPr/>
              <a:t>11</a:t>
            </a:fld>
            <a:endParaRPr lang="pt-PT" dirty="0"/>
          </a:p>
        </p:txBody>
      </p:sp>
    </p:spTree>
    <p:extLst>
      <p:ext uri="{BB962C8B-B14F-4D97-AF65-F5344CB8AC3E}">
        <p14:creationId xmlns:p14="http://schemas.microsoft.com/office/powerpoint/2010/main" val="1493910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787CE599-EBD2-CE46-A00D-BFA414025CF1}" type="slidenum">
              <a:rPr lang="pt-PT" smtClean="0"/>
              <a:pPr/>
              <a:t>12</a:t>
            </a:fld>
            <a:endParaRPr lang="pt-PT" dirty="0"/>
          </a:p>
        </p:txBody>
      </p:sp>
    </p:spTree>
    <p:extLst>
      <p:ext uri="{BB962C8B-B14F-4D97-AF65-F5344CB8AC3E}">
        <p14:creationId xmlns:p14="http://schemas.microsoft.com/office/powerpoint/2010/main" val="297656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787CE599-EBD2-CE46-A00D-BFA414025CF1}" type="slidenum">
              <a:rPr lang="pt-PT" smtClean="0"/>
              <a:pPr/>
              <a:t>13</a:t>
            </a:fld>
            <a:endParaRPr lang="pt-PT" dirty="0"/>
          </a:p>
        </p:txBody>
      </p:sp>
    </p:spTree>
    <p:extLst>
      <p:ext uri="{BB962C8B-B14F-4D97-AF65-F5344CB8AC3E}">
        <p14:creationId xmlns:p14="http://schemas.microsoft.com/office/powerpoint/2010/main" val="1462927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indent="0">
              <a:buNone/>
            </a:pPr>
            <a:r>
              <a:rPr lang="pt-PT" sz="1200" i="1" dirty="0" smtClean="0"/>
              <a:t>“</a:t>
            </a:r>
            <a:r>
              <a:rPr lang="pt-PT" sz="1200" i="1" dirty="0" err="1" smtClean="0"/>
              <a:t>There</a:t>
            </a:r>
            <a:r>
              <a:rPr lang="pt-PT" sz="1200" i="1" dirty="0" smtClean="0"/>
              <a:t> </a:t>
            </a:r>
            <a:r>
              <a:rPr lang="pt-PT" sz="1200" i="1" dirty="0" err="1" smtClean="0"/>
              <a:t>is</a:t>
            </a:r>
            <a:r>
              <a:rPr lang="pt-PT" sz="1200" i="1" dirty="0" smtClean="0"/>
              <a:t> clear </a:t>
            </a:r>
            <a:r>
              <a:rPr lang="pt-PT" sz="1200" i="1" dirty="0" err="1" smtClean="0"/>
              <a:t>evidence</a:t>
            </a:r>
            <a:r>
              <a:rPr lang="pt-PT" sz="1200" i="1" dirty="0" smtClean="0"/>
              <a:t> </a:t>
            </a:r>
            <a:r>
              <a:rPr lang="pt-PT" sz="1200" i="1" dirty="0" err="1" smtClean="0"/>
              <a:t>that</a:t>
            </a:r>
            <a:r>
              <a:rPr lang="pt-PT" sz="1200" i="1" dirty="0" smtClean="0"/>
              <a:t> </a:t>
            </a:r>
            <a:r>
              <a:rPr lang="pt-PT" sz="1200" i="1" dirty="0" err="1" smtClean="0"/>
              <a:t>competition</a:t>
            </a:r>
            <a:r>
              <a:rPr lang="pt-PT" sz="1200" i="1" dirty="0" smtClean="0"/>
              <a:t> </a:t>
            </a:r>
            <a:r>
              <a:rPr lang="pt-PT" sz="1200" i="1" dirty="0" err="1" smtClean="0"/>
              <a:t>has</a:t>
            </a:r>
            <a:r>
              <a:rPr lang="pt-PT" sz="1200" i="1" dirty="0" smtClean="0"/>
              <a:t> </a:t>
            </a:r>
            <a:r>
              <a:rPr lang="pt-PT" sz="1200" i="1" dirty="0" err="1" smtClean="0"/>
              <a:t>improved</a:t>
            </a:r>
            <a:r>
              <a:rPr lang="pt-PT" sz="1200" i="1" dirty="0" smtClean="0"/>
              <a:t> </a:t>
            </a:r>
            <a:r>
              <a:rPr lang="pt-PT" sz="1200" i="1" dirty="0" err="1" smtClean="0"/>
              <a:t>efficiency</a:t>
            </a:r>
            <a:r>
              <a:rPr lang="pt-PT" sz="1200" i="1" dirty="0" smtClean="0"/>
              <a:t> </a:t>
            </a:r>
            <a:r>
              <a:rPr lang="pt-PT" sz="1200" i="1" dirty="0" err="1" smtClean="0"/>
              <a:t>at</a:t>
            </a:r>
            <a:r>
              <a:rPr lang="pt-PT" sz="1200" i="1" dirty="0" smtClean="0"/>
              <a:t> </a:t>
            </a:r>
            <a:r>
              <a:rPr lang="pt-PT" sz="1200" i="1" dirty="0" err="1" smtClean="0"/>
              <a:t>power</a:t>
            </a:r>
            <a:r>
              <a:rPr lang="pt-PT" sz="1200" i="1" dirty="0" smtClean="0"/>
              <a:t> </a:t>
            </a:r>
            <a:r>
              <a:rPr lang="pt-PT" sz="1200" i="1" dirty="0" err="1" smtClean="0"/>
              <a:t>plants</a:t>
            </a:r>
            <a:r>
              <a:rPr lang="pt-PT" sz="1200" i="1" dirty="0" smtClean="0"/>
              <a:t> </a:t>
            </a:r>
            <a:r>
              <a:rPr lang="pt-PT" sz="1200" i="1" dirty="0" err="1" smtClean="0"/>
              <a:t>and</a:t>
            </a:r>
            <a:r>
              <a:rPr lang="pt-PT" sz="1200" i="1" dirty="0" smtClean="0"/>
              <a:t> </a:t>
            </a:r>
            <a:r>
              <a:rPr lang="pt-PT" sz="1200" i="1" dirty="0" err="1" smtClean="0"/>
              <a:t>improved</a:t>
            </a:r>
            <a:r>
              <a:rPr lang="pt-PT" sz="1200" i="1" dirty="0" smtClean="0"/>
              <a:t> </a:t>
            </a:r>
            <a:r>
              <a:rPr lang="pt-PT" sz="1200" i="1" dirty="0" err="1" smtClean="0"/>
              <a:t>coordination</a:t>
            </a:r>
            <a:r>
              <a:rPr lang="pt-PT" sz="1200" i="1" dirty="0" smtClean="0"/>
              <a:t> </a:t>
            </a:r>
            <a:r>
              <a:rPr lang="pt-PT" sz="1200" i="1" dirty="0" err="1" smtClean="0"/>
              <a:t>of</a:t>
            </a:r>
            <a:r>
              <a:rPr lang="pt-PT" sz="1200" i="1" dirty="0" smtClean="0"/>
              <a:t> </a:t>
            </a:r>
            <a:r>
              <a:rPr lang="pt-PT" sz="1200" i="1" dirty="0" err="1" smtClean="0"/>
              <a:t>operations</a:t>
            </a:r>
            <a:r>
              <a:rPr lang="pt-PT" sz="1200" i="1" dirty="0" smtClean="0"/>
              <a:t> </a:t>
            </a:r>
            <a:r>
              <a:rPr lang="pt-PT" sz="1200" i="1" dirty="0" err="1" smtClean="0"/>
              <a:t>across</a:t>
            </a:r>
            <a:r>
              <a:rPr lang="pt-PT" sz="1200" i="1" dirty="0" smtClean="0"/>
              <a:t> a </a:t>
            </a:r>
            <a:r>
              <a:rPr lang="pt-PT" sz="1200" i="1" dirty="0" err="1" smtClean="0"/>
              <a:t>formerly</a:t>
            </a:r>
            <a:r>
              <a:rPr lang="pt-PT" sz="1200" i="1" dirty="0" smtClean="0"/>
              <a:t> </a:t>
            </a:r>
            <a:r>
              <a:rPr lang="pt-PT" sz="1200" i="1" dirty="0" err="1" smtClean="0"/>
              <a:t>balkanized</a:t>
            </a:r>
            <a:r>
              <a:rPr lang="pt-PT" sz="1200" i="1" dirty="0" smtClean="0"/>
              <a:t> </a:t>
            </a:r>
            <a:r>
              <a:rPr lang="pt-PT" sz="1200" i="1" dirty="0" err="1" smtClean="0"/>
              <a:t>power</a:t>
            </a:r>
            <a:r>
              <a:rPr lang="pt-PT" sz="1200" i="1" dirty="0" smtClean="0"/>
              <a:t> </a:t>
            </a:r>
            <a:r>
              <a:rPr lang="pt-PT" sz="1200" i="1" dirty="0" err="1" smtClean="0"/>
              <a:t>grid</a:t>
            </a:r>
            <a:r>
              <a:rPr lang="pt-PT" sz="1200" i="1" dirty="0" smtClean="0"/>
              <a:t>. </a:t>
            </a:r>
            <a:r>
              <a:rPr lang="pt-PT" sz="1200" i="1" dirty="0" err="1" smtClean="0"/>
              <a:t>But</a:t>
            </a:r>
            <a:r>
              <a:rPr lang="pt-PT" sz="1200" i="1" dirty="0" smtClean="0"/>
              <a:t> </a:t>
            </a:r>
            <a:r>
              <a:rPr lang="pt-PT" sz="1200" i="1" dirty="0" err="1" smtClean="0"/>
              <a:t>the</a:t>
            </a:r>
            <a:r>
              <a:rPr lang="pt-PT" sz="1200" i="1" dirty="0" smtClean="0"/>
              <a:t> </a:t>
            </a:r>
            <a:r>
              <a:rPr lang="pt-PT" sz="1200" i="1" dirty="0" err="1" smtClean="0"/>
              <a:t>impact</a:t>
            </a:r>
            <a:r>
              <a:rPr lang="pt-PT" sz="1200" i="1" dirty="0" smtClean="0"/>
              <a:t> </a:t>
            </a:r>
            <a:r>
              <a:rPr lang="pt-PT" sz="1200" i="1" dirty="0" err="1" smtClean="0"/>
              <a:t>of</a:t>
            </a:r>
            <a:r>
              <a:rPr lang="pt-PT" sz="1200" i="1" dirty="0" smtClean="0"/>
              <a:t> </a:t>
            </a:r>
            <a:r>
              <a:rPr lang="pt-PT" sz="1200" i="1" dirty="0" err="1" smtClean="0"/>
              <a:t>gas</a:t>
            </a:r>
            <a:r>
              <a:rPr lang="pt-PT" sz="1200" i="1" dirty="0" smtClean="0"/>
              <a:t> </a:t>
            </a:r>
            <a:r>
              <a:rPr lang="pt-PT" sz="1200" i="1" dirty="0" err="1" smtClean="0"/>
              <a:t>price</a:t>
            </a:r>
            <a:r>
              <a:rPr lang="pt-PT" sz="1200" i="1" dirty="0" smtClean="0"/>
              <a:t> </a:t>
            </a:r>
            <a:r>
              <a:rPr lang="pt-PT" sz="1200" i="1" dirty="0" err="1" smtClean="0"/>
              <a:t>movements</a:t>
            </a:r>
            <a:r>
              <a:rPr lang="pt-PT" sz="1200" i="1" dirty="0" smtClean="0"/>
              <a:t> </a:t>
            </a:r>
            <a:r>
              <a:rPr lang="pt-PT" sz="1200" i="1" dirty="0" err="1" smtClean="0"/>
              <a:t>and</a:t>
            </a:r>
            <a:r>
              <a:rPr lang="pt-PT" sz="1200" i="1" dirty="0" smtClean="0"/>
              <a:t> </a:t>
            </a:r>
            <a:r>
              <a:rPr lang="pt-PT" sz="1200" i="1" dirty="0" err="1" smtClean="0"/>
              <a:t>new</a:t>
            </a:r>
            <a:r>
              <a:rPr lang="pt-PT" sz="1200" i="1" dirty="0" smtClean="0"/>
              <a:t> </a:t>
            </a:r>
            <a:r>
              <a:rPr lang="pt-PT" sz="1200" i="1" dirty="0" err="1" smtClean="0"/>
              <a:t>technoloies</a:t>
            </a:r>
            <a:r>
              <a:rPr lang="pt-PT" sz="1200" i="1" dirty="0" smtClean="0"/>
              <a:t> </a:t>
            </a:r>
            <a:r>
              <a:rPr lang="pt-PT" sz="1200" i="1" dirty="0" err="1" smtClean="0"/>
              <a:t>have</a:t>
            </a:r>
            <a:r>
              <a:rPr lang="pt-PT" sz="1200" i="1" dirty="0" smtClean="0"/>
              <a:t> </a:t>
            </a:r>
            <a:r>
              <a:rPr lang="pt-PT" sz="1200" i="1" dirty="0" err="1" smtClean="0"/>
              <a:t>had</a:t>
            </a:r>
            <a:r>
              <a:rPr lang="pt-PT" sz="1200" i="1" dirty="0" smtClean="0"/>
              <a:t> a </a:t>
            </a:r>
            <a:r>
              <a:rPr lang="pt-PT" sz="1200" i="1" dirty="0" err="1" smtClean="0"/>
              <a:t>far</a:t>
            </a:r>
            <a:r>
              <a:rPr lang="pt-PT" sz="1200" i="1" dirty="0" smtClean="0"/>
              <a:t> </a:t>
            </a:r>
            <a:r>
              <a:rPr lang="pt-PT" sz="1200" i="1" dirty="0" err="1" smtClean="0"/>
              <a:t>larger</a:t>
            </a:r>
            <a:r>
              <a:rPr lang="pt-PT" sz="1200" i="1" dirty="0" smtClean="0"/>
              <a:t> </a:t>
            </a:r>
            <a:r>
              <a:rPr lang="pt-PT" sz="1200" i="1" dirty="0" err="1" smtClean="0"/>
              <a:t>impact</a:t>
            </a:r>
            <a:r>
              <a:rPr lang="pt-PT" sz="1200" i="1" dirty="0" smtClean="0"/>
              <a:t>”</a:t>
            </a:r>
            <a:r>
              <a:rPr lang="pt-PT" sz="1200" dirty="0" smtClean="0"/>
              <a:t> </a:t>
            </a:r>
          </a:p>
          <a:p>
            <a:pPr marL="0" indent="0" algn="r">
              <a:buNone/>
            </a:pPr>
            <a:r>
              <a:rPr lang="pt-PT" sz="100" dirty="0" smtClean="0"/>
              <a:t/>
            </a:r>
            <a:br>
              <a:rPr lang="pt-PT" sz="100" dirty="0" smtClean="0"/>
            </a:br>
            <a:r>
              <a:rPr lang="pt-PT" sz="1200" dirty="0" smtClean="0"/>
              <a:t>in </a:t>
            </a:r>
            <a:r>
              <a:rPr lang="pt-PT" sz="1200" b="1" dirty="0" err="1" smtClean="0"/>
              <a:t>Borenstein</a:t>
            </a:r>
            <a:r>
              <a:rPr lang="pt-PT" sz="1200" b="1" dirty="0" smtClean="0"/>
              <a:t> </a:t>
            </a:r>
            <a:r>
              <a:rPr lang="pt-PT" sz="1200" b="1" dirty="0" err="1" smtClean="0"/>
              <a:t>and</a:t>
            </a:r>
            <a:r>
              <a:rPr lang="pt-PT" sz="1200" b="1" dirty="0" smtClean="0"/>
              <a:t> </a:t>
            </a:r>
            <a:r>
              <a:rPr lang="pt-PT" sz="1200" b="1" dirty="0" err="1" smtClean="0"/>
              <a:t>Bushnell</a:t>
            </a:r>
            <a:r>
              <a:rPr lang="pt-PT" sz="1200" b="1" dirty="0" smtClean="0"/>
              <a:t> (2014)</a:t>
            </a:r>
          </a:p>
          <a:p>
            <a:endParaRPr lang="pt-PT" dirty="0"/>
          </a:p>
        </p:txBody>
      </p:sp>
      <p:sp>
        <p:nvSpPr>
          <p:cNvPr id="4" name="Marcador de Posição do Número do Diapositivo 3"/>
          <p:cNvSpPr>
            <a:spLocks noGrp="1"/>
          </p:cNvSpPr>
          <p:nvPr>
            <p:ph type="sldNum" sz="quarter" idx="10"/>
          </p:nvPr>
        </p:nvSpPr>
        <p:spPr/>
        <p:txBody>
          <a:bodyPr/>
          <a:lstStyle/>
          <a:p>
            <a:fld id="{787CE599-EBD2-CE46-A00D-BFA414025CF1}" type="slidenum">
              <a:rPr lang="pt-PT" smtClean="0"/>
              <a:t>14</a:t>
            </a:fld>
            <a:endParaRPr lang="pt-PT"/>
          </a:p>
        </p:txBody>
      </p:sp>
    </p:spTree>
    <p:extLst>
      <p:ext uri="{BB962C8B-B14F-4D97-AF65-F5344CB8AC3E}">
        <p14:creationId xmlns:p14="http://schemas.microsoft.com/office/powerpoint/2010/main" val="474397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787CE599-EBD2-CE46-A00D-BFA414025CF1}" type="slidenum">
              <a:rPr lang="pt-PT" smtClean="0"/>
              <a:t>15</a:t>
            </a:fld>
            <a:endParaRPr lang="pt-PT"/>
          </a:p>
        </p:txBody>
      </p:sp>
    </p:spTree>
    <p:extLst>
      <p:ext uri="{BB962C8B-B14F-4D97-AF65-F5344CB8AC3E}">
        <p14:creationId xmlns:p14="http://schemas.microsoft.com/office/powerpoint/2010/main" val="1585321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787CE599-EBD2-CE46-A00D-BFA414025CF1}" type="slidenum">
              <a:rPr lang="pt-PT" smtClean="0"/>
              <a:t>16</a:t>
            </a:fld>
            <a:endParaRPr lang="pt-PT"/>
          </a:p>
        </p:txBody>
      </p:sp>
    </p:spTree>
    <p:extLst>
      <p:ext uri="{BB962C8B-B14F-4D97-AF65-F5344CB8AC3E}">
        <p14:creationId xmlns:p14="http://schemas.microsoft.com/office/powerpoint/2010/main" val="1317614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787CE599-EBD2-CE46-A00D-BFA414025CF1}" type="slidenum">
              <a:rPr lang="pt-PT" smtClean="0"/>
              <a:t>17</a:t>
            </a:fld>
            <a:endParaRPr lang="pt-PT"/>
          </a:p>
        </p:txBody>
      </p:sp>
    </p:spTree>
    <p:extLst>
      <p:ext uri="{BB962C8B-B14F-4D97-AF65-F5344CB8AC3E}">
        <p14:creationId xmlns:p14="http://schemas.microsoft.com/office/powerpoint/2010/main" val="1508723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787CE599-EBD2-CE46-A00D-BFA414025CF1}" type="slidenum">
              <a:rPr lang="pt-PT" smtClean="0"/>
              <a:pPr/>
              <a:t>18</a:t>
            </a:fld>
            <a:endParaRPr lang="pt-PT" dirty="0"/>
          </a:p>
        </p:txBody>
      </p:sp>
    </p:spTree>
    <p:extLst>
      <p:ext uri="{BB962C8B-B14F-4D97-AF65-F5344CB8AC3E}">
        <p14:creationId xmlns:p14="http://schemas.microsoft.com/office/powerpoint/2010/main" val="298150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787CE599-EBD2-CE46-A00D-BFA414025CF1}" type="slidenum">
              <a:rPr lang="pt-PT" smtClean="0"/>
              <a:pPr/>
              <a:t>19</a:t>
            </a:fld>
            <a:endParaRPr lang="pt-PT"/>
          </a:p>
        </p:txBody>
      </p:sp>
    </p:spTree>
    <p:extLst>
      <p:ext uri="{BB962C8B-B14F-4D97-AF65-F5344CB8AC3E}">
        <p14:creationId xmlns:p14="http://schemas.microsoft.com/office/powerpoint/2010/main" val="633485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787CE599-EBD2-CE46-A00D-BFA414025CF1}" type="slidenum">
              <a:rPr lang="pt-PT" smtClean="0"/>
              <a:pPr/>
              <a:t>2</a:t>
            </a:fld>
            <a:endParaRPr lang="pt-PT" dirty="0"/>
          </a:p>
        </p:txBody>
      </p:sp>
    </p:spTree>
    <p:extLst>
      <p:ext uri="{BB962C8B-B14F-4D97-AF65-F5344CB8AC3E}">
        <p14:creationId xmlns:p14="http://schemas.microsoft.com/office/powerpoint/2010/main" val="709882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pt-PT" dirty="0" err="1" smtClean="0"/>
              <a:t>Referid</a:t>
            </a:r>
            <a:r>
              <a:rPr lang="pt-PT" dirty="0" smtClean="0"/>
              <a:t> que o efeito negativo nas receitas</a:t>
            </a:r>
            <a:r>
              <a:rPr lang="pt-PT" baseline="0" dirty="0" smtClean="0"/>
              <a:t> existe mm nos mercados regulados pois demora tempo a que estas perdas sejam reconhecidas nas tarifas.</a:t>
            </a:r>
          </a:p>
          <a:p>
            <a:r>
              <a:rPr lang="pt-PT" baseline="0" dirty="0" smtClean="0"/>
              <a:t>Referir aqui também que há  os três modelos </a:t>
            </a:r>
            <a:endParaRPr lang="pt-PT" dirty="0"/>
          </a:p>
        </p:txBody>
      </p:sp>
      <p:sp>
        <p:nvSpPr>
          <p:cNvPr id="4" name="Marcador de Posição do Número do Diapositivo 3"/>
          <p:cNvSpPr>
            <a:spLocks noGrp="1"/>
          </p:cNvSpPr>
          <p:nvPr>
            <p:ph type="sldNum" sz="quarter" idx="10"/>
          </p:nvPr>
        </p:nvSpPr>
        <p:spPr/>
        <p:txBody>
          <a:bodyPr/>
          <a:lstStyle/>
          <a:p>
            <a:fld id="{787CE599-EBD2-CE46-A00D-BFA414025CF1}" type="slidenum">
              <a:rPr lang="pt-PT" smtClean="0"/>
              <a:pPr/>
              <a:t>20</a:t>
            </a:fld>
            <a:endParaRPr lang="pt-PT"/>
          </a:p>
        </p:txBody>
      </p:sp>
    </p:spTree>
    <p:extLst>
      <p:ext uri="{BB962C8B-B14F-4D97-AF65-F5344CB8AC3E}">
        <p14:creationId xmlns:p14="http://schemas.microsoft.com/office/powerpoint/2010/main" val="8831818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787CE599-EBD2-CE46-A00D-BFA414025CF1}" type="slidenum">
              <a:rPr lang="pt-PT" smtClean="0"/>
              <a:pPr/>
              <a:t>21</a:t>
            </a:fld>
            <a:endParaRPr lang="pt-PT" dirty="0"/>
          </a:p>
        </p:txBody>
      </p:sp>
    </p:spTree>
    <p:extLst>
      <p:ext uri="{BB962C8B-B14F-4D97-AF65-F5344CB8AC3E}">
        <p14:creationId xmlns:p14="http://schemas.microsoft.com/office/powerpoint/2010/main" val="1403963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787CE599-EBD2-CE46-A00D-BFA414025CF1}" type="slidenum">
              <a:rPr lang="pt-PT" smtClean="0"/>
              <a:pPr/>
              <a:t>22</a:t>
            </a:fld>
            <a:endParaRPr lang="pt-PT" dirty="0"/>
          </a:p>
        </p:txBody>
      </p:sp>
    </p:spTree>
    <p:extLst>
      <p:ext uri="{BB962C8B-B14F-4D97-AF65-F5344CB8AC3E}">
        <p14:creationId xmlns:p14="http://schemas.microsoft.com/office/powerpoint/2010/main" val="1568266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787CE599-EBD2-CE46-A00D-BFA414025CF1}" type="slidenum">
              <a:rPr lang="pt-PT" smtClean="0"/>
              <a:pPr/>
              <a:t>23</a:t>
            </a:fld>
            <a:endParaRPr lang="pt-PT" dirty="0"/>
          </a:p>
        </p:txBody>
      </p:sp>
    </p:spTree>
    <p:extLst>
      <p:ext uri="{BB962C8B-B14F-4D97-AF65-F5344CB8AC3E}">
        <p14:creationId xmlns:p14="http://schemas.microsoft.com/office/powerpoint/2010/main" val="21091046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787CE599-EBD2-CE46-A00D-BFA414025CF1}" type="slidenum">
              <a:rPr lang="pt-PT" smtClean="0"/>
              <a:pPr/>
              <a:t>24</a:t>
            </a:fld>
            <a:endParaRPr lang="pt-PT" dirty="0"/>
          </a:p>
        </p:txBody>
      </p:sp>
    </p:spTree>
    <p:extLst>
      <p:ext uri="{BB962C8B-B14F-4D97-AF65-F5344CB8AC3E}">
        <p14:creationId xmlns:p14="http://schemas.microsoft.com/office/powerpoint/2010/main" val="5268200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787CE599-EBD2-CE46-A00D-BFA414025CF1}" type="slidenum">
              <a:rPr lang="pt-PT" smtClean="0"/>
              <a:pPr/>
              <a:t>25</a:t>
            </a:fld>
            <a:endParaRPr lang="pt-PT" dirty="0"/>
          </a:p>
        </p:txBody>
      </p:sp>
    </p:spTree>
    <p:extLst>
      <p:ext uri="{BB962C8B-B14F-4D97-AF65-F5344CB8AC3E}">
        <p14:creationId xmlns:p14="http://schemas.microsoft.com/office/powerpoint/2010/main" val="12273968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787CE599-EBD2-CE46-A00D-BFA414025CF1}" type="slidenum">
              <a:rPr lang="pt-PT" smtClean="0"/>
              <a:pPr/>
              <a:t>26</a:t>
            </a:fld>
            <a:endParaRPr lang="pt-PT" dirty="0"/>
          </a:p>
        </p:txBody>
      </p:sp>
    </p:spTree>
    <p:extLst>
      <p:ext uri="{BB962C8B-B14F-4D97-AF65-F5344CB8AC3E}">
        <p14:creationId xmlns:p14="http://schemas.microsoft.com/office/powerpoint/2010/main" val="1189732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pt-PT" sz="1200" kern="1200" dirty="0" smtClean="0">
                <a:solidFill>
                  <a:schemeClr val="tx1"/>
                </a:solidFill>
                <a:effectLst/>
                <a:latin typeface="+mn-lt"/>
                <a:ea typeface="+mn-ea"/>
                <a:cs typeface="+mn-cs"/>
              </a:rPr>
              <a:t>Regra inicial: ICMS em toda a energia consumida</a:t>
            </a:r>
            <a:br>
              <a:rPr lang="pt-PT" sz="1200" kern="1200" dirty="0" smtClean="0">
                <a:solidFill>
                  <a:schemeClr val="tx1"/>
                </a:solidFill>
                <a:effectLst/>
                <a:latin typeface="+mn-lt"/>
                <a:ea typeface="+mn-ea"/>
                <a:cs typeface="+mn-cs"/>
              </a:rPr>
            </a:br>
            <a:r>
              <a:rPr lang="pt-PT" sz="1200" kern="1200" dirty="0" err="1" smtClean="0">
                <a:solidFill>
                  <a:schemeClr val="tx1"/>
                </a:solidFill>
                <a:effectLst/>
                <a:latin typeface="+mn-lt"/>
                <a:ea typeface="+mn-ea"/>
                <a:cs typeface="+mn-cs"/>
              </a:rPr>
              <a:t>Convênio</a:t>
            </a:r>
            <a:r>
              <a:rPr lang="pt-PT" sz="1200" kern="1200" dirty="0" smtClean="0">
                <a:solidFill>
                  <a:schemeClr val="tx1"/>
                </a:solidFill>
                <a:effectLst/>
                <a:latin typeface="+mn-lt"/>
                <a:ea typeface="+mn-ea"/>
                <a:cs typeface="+mn-cs"/>
              </a:rPr>
              <a:t> 16/2015: ICMS somente sobre a </a:t>
            </a:r>
            <a:r>
              <a:rPr lang="pt-PT" sz="1200" kern="1200" dirty="0" err="1" smtClean="0">
                <a:solidFill>
                  <a:schemeClr val="tx1"/>
                </a:solidFill>
                <a:effectLst/>
                <a:latin typeface="+mn-lt"/>
                <a:ea typeface="+mn-ea"/>
                <a:cs typeface="+mn-cs"/>
              </a:rPr>
              <a:t>diferença</a:t>
            </a:r>
            <a:r>
              <a:rPr lang="pt-PT" sz="1200" kern="1200" dirty="0" smtClean="0">
                <a:solidFill>
                  <a:schemeClr val="tx1"/>
                </a:solidFill>
                <a:effectLst/>
                <a:latin typeface="+mn-lt"/>
                <a:ea typeface="+mn-ea"/>
                <a:cs typeface="+mn-cs"/>
              </a:rPr>
              <a:t> (mesma PF ou PJ) </a:t>
            </a:r>
            <a:endParaRPr lang="pt-PT" dirty="0" smtClean="0"/>
          </a:p>
          <a:p>
            <a:r>
              <a:rPr lang="pt-PT" sz="1200" kern="1200" dirty="0" smtClean="0">
                <a:solidFill>
                  <a:schemeClr val="tx1"/>
                </a:solidFill>
                <a:effectLst/>
                <a:latin typeface="+mn-lt"/>
                <a:ea typeface="+mn-ea"/>
                <a:cs typeface="+mn-cs"/>
              </a:rPr>
              <a:t>Lei no 13.169/15: PIS/COFINS somente sobre a </a:t>
            </a:r>
            <a:r>
              <a:rPr lang="pt-PT" sz="1200" kern="1200" dirty="0" err="1" smtClean="0">
                <a:solidFill>
                  <a:schemeClr val="tx1"/>
                </a:solidFill>
                <a:effectLst/>
                <a:latin typeface="+mn-lt"/>
                <a:ea typeface="+mn-ea"/>
                <a:cs typeface="+mn-cs"/>
              </a:rPr>
              <a:t>diferença</a:t>
            </a:r>
            <a:r>
              <a:rPr lang="pt-PT" sz="1200" kern="1200" dirty="0" smtClean="0">
                <a:solidFill>
                  <a:schemeClr val="tx1"/>
                </a:solidFill>
                <a:effectLst/>
                <a:latin typeface="+mn-lt"/>
                <a:ea typeface="+mn-ea"/>
                <a:cs typeface="+mn-cs"/>
              </a:rPr>
              <a:t> (mesma PF ou PJ) </a:t>
            </a:r>
            <a:r>
              <a:rPr lang="pt-PT" sz="1200" kern="1200" dirty="0" err="1" smtClean="0">
                <a:solidFill>
                  <a:schemeClr val="tx1"/>
                </a:solidFill>
                <a:effectLst/>
                <a:latin typeface="+mn-lt"/>
                <a:ea typeface="+mn-ea"/>
                <a:cs typeface="+mn-cs"/>
              </a:rPr>
              <a:t>Isenções</a:t>
            </a:r>
            <a:r>
              <a:rPr lang="pt-PT" sz="1200" kern="1200" dirty="0" smtClean="0">
                <a:solidFill>
                  <a:schemeClr val="tx1"/>
                </a:solidFill>
                <a:effectLst/>
                <a:latin typeface="+mn-lt"/>
                <a:ea typeface="+mn-ea"/>
                <a:cs typeface="+mn-cs"/>
              </a:rPr>
              <a:t> </a:t>
            </a:r>
            <a:r>
              <a:rPr lang="pt-PT" sz="1200" kern="1200" dirty="0" err="1" smtClean="0">
                <a:solidFill>
                  <a:schemeClr val="tx1"/>
                </a:solidFill>
                <a:effectLst/>
                <a:latin typeface="+mn-lt"/>
                <a:ea typeface="+mn-ea"/>
                <a:cs typeface="+mn-cs"/>
              </a:rPr>
              <a:t>não</a:t>
            </a:r>
            <a:r>
              <a:rPr lang="pt-PT" sz="1200" kern="1200" dirty="0" smtClean="0">
                <a:solidFill>
                  <a:schemeClr val="tx1"/>
                </a:solidFill>
                <a:effectLst/>
                <a:latin typeface="+mn-lt"/>
                <a:ea typeface="+mn-ea"/>
                <a:cs typeface="+mn-cs"/>
              </a:rPr>
              <a:t> se aplicam: </a:t>
            </a:r>
            <a:r>
              <a:rPr lang="pt-PT" sz="1200" kern="1200" dirty="0" err="1" smtClean="0">
                <a:solidFill>
                  <a:schemeClr val="tx1"/>
                </a:solidFill>
                <a:effectLst/>
                <a:latin typeface="+mn-lt"/>
                <a:ea typeface="+mn-ea"/>
                <a:cs typeface="+mn-cs"/>
              </a:rPr>
              <a:t>geração</a:t>
            </a:r>
            <a:r>
              <a:rPr lang="pt-PT" sz="1200" kern="1200" dirty="0" smtClean="0">
                <a:solidFill>
                  <a:schemeClr val="tx1"/>
                </a:solidFill>
                <a:effectLst/>
                <a:latin typeface="+mn-lt"/>
                <a:ea typeface="+mn-ea"/>
                <a:cs typeface="+mn-cs"/>
              </a:rPr>
              <a:t> compartilhada, </a:t>
            </a:r>
            <a:r>
              <a:rPr lang="pt-PT" sz="1200" kern="1200" dirty="0" err="1" smtClean="0">
                <a:solidFill>
                  <a:schemeClr val="tx1"/>
                </a:solidFill>
                <a:effectLst/>
                <a:latin typeface="+mn-lt"/>
                <a:ea typeface="+mn-ea"/>
                <a:cs typeface="+mn-cs"/>
              </a:rPr>
              <a:t>condomínios</a:t>
            </a:r>
            <a:r>
              <a:rPr lang="pt-PT" sz="1200" kern="1200" dirty="0" smtClean="0">
                <a:solidFill>
                  <a:schemeClr val="tx1"/>
                </a:solidFill>
                <a:effectLst/>
                <a:latin typeface="+mn-lt"/>
                <a:ea typeface="+mn-ea"/>
                <a:cs typeface="+mn-cs"/>
              </a:rPr>
              <a:t> e GD &gt; 1 MW (ICMS) </a:t>
            </a:r>
            <a:endParaRPr lang="pt-PT" dirty="0"/>
          </a:p>
        </p:txBody>
      </p:sp>
      <p:sp>
        <p:nvSpPr>
          <p:cNvPr id="4" name="Marcador de Posição do Número do Diapositivo 3"/>
          <p:cNvSpPr>
            <a:spLocks noGrp="1"/>
          </p:cNvSpPr>
          <p:nvPr>
            <p:ph type="sldNum" sz="quarter" idx="10"/>
          </p:nvPr>
        </p:nvSpPr>
        <p:spPr/>
        <p:txBody>
          <a:bodyPr/>
          <a:lstStyle/>
          <a:p>
            <a:fld id="{787CE599-EBD2-CE46-A00D-BFA414025CF1}" type="slidenum">
              <a:rPr lang="pt-PT" smtClean="0"/>
              <a:pPr/>
              <a:t>27</a:t>
            </a:fld>
            <a:endParaRPr lang="pt-PT"/>
          </a:p>
        </p:txBody>
      </p:sp>
    </p:spTree>
    <p:extLst>
      <p:ext uri="{BB962C8B-B14F-4D97-AF65-F5344CB8AC3E}">
        <p14:creationId xmlns:p14="http://schemas.microsoft.com/office/powerpoint/2010/main" val="1032072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787CE599-EBD2-CE46-A00D-BFA414025CF1}" type="slidenum">
              <a:rPr lang="pt-PT" smtClean="0"/>
              <a:pPr/>
              <a:t>28</a:t>
            </a:fld>
            <a:endParaRPr lang="pt-PT"/>
          </a:p>
        </p:txBody>
      </p:sp>
    </p:spTree>
    <p:extLst>
      <p:ext uri="{BB962C8B-B14F-4D97-AF65-F5344CB8AC3E}">
        <p14:creationId xmlns:p14="http://schemas.microsoft.com/office/powerpoint/2010/main" val="924248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787CE599-EBD2-CE46-A00D-BFA414025CF1}" type="slidenum">
              <a:rPr lang="pt-PT" smtClean="0"/>
              <a:pPr/>
              <a:t>3</a:t>
            </a:fld>
            <a:endParaRPr lang="pt-PT" dirty="0"/>
          </a:p>
        </p:txBody>
      </p:sp>
    </p:spTree>
    <p:extLst>
      <p:ext uri="{BB962C8B-B14F-4D97-AF65-F5344CB8AC3E}">
        <p14:creationId xmlns:p14="http://schemas.microsoft.com/office/powerpoint/2010/main" val="1965592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787CE599-EBD2-CE46-A00D-BFA414025CF1}" type="slidenum">
              <a:rPr lang="pt-PT" smtClean="0"/>
              <a:pPr/>
              <a:t>4</a:t>
            </a:fld>
            <a:endParaRPr lang="pt-PT" dirty="0"/>
          </a:p>
        </p:txBody>
      </p:sp>
    </p:spTree>
    <p:extLst>
      <p:ext uri="{BB962C8B-B14F-4D97-AF65-F5344CB8AC3E}">
        <p14:creationId xmlns:p14="http://schemas.microsoft.com/office/powerpoint/2010/main" val="1036651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787CE599-EBD2-CE46-A00D-BFA414025CF1}" type="slidenum">
              <a:rPr lang="pt-PT" smtClean="0"/>
              <a:pPr/>
              <a:t>5</a:t>
            </a:fld>
            <a:endParaRPr lang="pt-PT" dirty="0"/>
          </a:p>
        </p:txBody>
      </p:sp>
    </p:spTree>
    <p:extLst>
      <p:ext uri="{BB962C8B-B14F-4D97-AF65-F5344CB8AC3E}">
        <p14:creationId xmlns:p14="http://schemas.microsoft.com/office/powerpoint/2010/main" val="298150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787CE599-EBD2-CE46-A00D-BFA414025CF1}" type="slidenum">
              <a:rPr lang="pt-PT" smtClean="0"/>
              <a:pPr/>
              <a:t>6</a:t>
            </a:fld>
            <a:endParaRPr lang="pt-PT" dirty="0"/>
          </a:p>
        </p:txBody>
      </p:sp>
    </p:spTree>
    <p:extLst>
      <p:ext uri="{BB962C8B-B14F-4D97-AF65-F5344CB8AC3E}">
        <p14:creationId xmlns:p14="http://schemas.microsoft.com/office/powerpoint/2010/main" val="718132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787CE599-EBD2-CE46-A00D-BFA414025CF1}" type="slidenum">
              <a:rPr lang="pt-PT" smtClean="0"/>
              <a:pPr/>
              <a:t>7</a:t>
            </a:fld>
            <a:endParaRPr lang="pt-PT" dirty="0"/>
          </a:p>
        </p:txBody>
      </p:sp>
    </p:spTree>
    <p:extLst>
      <p:ext uri="{BB962C8B-B14F-4D97-AF65-F5344CB8AC3E}">
        <p14:creationId xmlns:p14="http://schemas.microsoft.com/office/powerpoint/2010/main" val="1292848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en-US" sz="1200" b="0" i="0" kern="1200" dirty="0" err="1" smtClean="0">
                <a:solidFill>
                  <a:schemeClr val="tx1"/>
                </a:solidFill>
                <a:effectLst/>
                <a:latin typeface="+mn-lt"/>
                <a:ea typeface="+mn-ea"/>
                <a:cs typeface="+mn-cs"/>
              </a:rPr>
              <a:t>Bariers</a:t>
            </a:r>
            <a:r>
              <a:rPr lang="en-US" sz="1200" b="0" i="0" kern="1200" dirty="0" smtClean="0">
                <a:solidFill>
                  <a:schemeClr val="tx1"/>
                </a:solidFill>
                <a:effectLst/>
                <a:latin typeface="+mn-lt"/>
                <a:ea typeface="+mn-ea"/>
                <a:cs typeface="+mn-cs"/>
              </a:rPr>
              <a: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First, the working methods of the typical utility company are built around safeguarding large, long-lived assets and minimizing operational risks. Because of this mind-set, utilities are typically cautious about embracing digital ways of working that involve constant experimentation and could have unintended consequences.</a:t>
            </a:r>
          </a:p>
          <a:p>
            <a:r>
              <a:rPr lang="en-US" sz="1200" b="0" i="0" kern="1200" dirty="0" smtClean="0">
                <a:solidFill>
                  <a:schemeClr val="tx1"/>
                </a:solidFill>
                <a:effectLst/>
                <a:latin typeface="+mn-lt"/>
                <a:ea typeface="+mn-ea"/>
                <a:cs typeface="+mn-cs"/>
              </a:rPr>
              <a:t> Second, the popular perception of utilities as analog-era companies makes it hard for them to attract people to fill digital-economy roles, such as data scientists. Third, utilities typically have complex legacy operations and IT environments that inhibit rapid innovation.</a:t>
            </a:r>
            <a:endParaRPr lang="pt-PT" dirty="0"/>
          </a:p>
        </p:txBody>
      </p:sp>
      <p:sp>
        <p:nvSpPr>
          <p:cNvPr id="4" name="Marcador de Posição do Número do Diapositivo 3"/>
          <p:cNvSpPr>
            <a:spLocks noGrp="1"/>
          </p:cNvSpPr>
          <p:nvPr>
            <p:ph type="sldNum" sz="quarter" idx="10"/>
          </p:nvPr>
        </p:nvSpPr>
        <p:spPr/>
        <p:txBody>
          <a:bodyPr/>
          <a:lstStyle/>
          <a:p>
            <a:fld id="{787CE599-EBD2-CE46-A00D-BFA414025CF1}" type="slidenum">
              <a:rPr lang="pt-PT" smtClean="0"/>
              <a:pPr/>
              <a:t>8</a:t>
            </a:fld>
            <a:endParaRPr lang="pt-PT" dirty="0"/>
          </a:p>
        </p:txBody>
      </p:sp>
    </p:spTree>
    <p:extLst>
      <p:ext uri="{BB962C8B-B14F-4D97-AF65-F5344CB8AC3E}">
        <p14:creationId xmlns:p14="http://schemas.microsoft.com/office/powerpoint/2010/main" val="1882441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787CE599-EBD2-CE46-A00D-BFA414025CF1}" type="slidenum">
              <a:rPr lang="pt-PT" smtClean="0"/>
              <a:pPr/>
              <a:t>9</a:t>
            </a:fld>
            <a:endParaRPr lang="pt-PT" dirty="0"/>
          </a:p>
        </p:txBody>
      </p:sp>
    </p:spTree>
    <p:extLst>
      <p:ext uri="{BB962C8B-B14F-4D97-AF65-F5344CB8AC3E}">
        <p14:creationId xmlns:p14="http://schemas.microsoft.com/office/powerpoint/2010/main" val="1263348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o de título">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8" y="2404534"/>
            <a:ext cx="7766937" cy="1646302"/>
          </a:xfrm>
        </p:spPr>
        <p:txBody>
          <a:bodyPr anchor="b">
            <a:noAutofit/>
          </a:bodyPr>
          <a:lstStyle>
            <a:lvl1pPr algn="r">
              <a:defRPr sz="5400">
                <a:solidFill>
                  <a:schemeClr val="accent1"/>
                </a:solidFill>
              </a:defRPr>
            </a:lvl1pPr>
          </a:lstStyle>
          <a:p>
            <a:r>
              <a:rPr lang="pt-PT" smtClean="0"/>
              <a:t>Clique para editar o estilo de título do Modelo Global</a:t>
            </a:r>
            <a:endParaRPr lang="en-US" dirty="0"/>
          </a:p>
        </p:txBody>
      </p:sp>
      <p:sp>
        <p:nvSpPr>
          <p:cNvPr id="3" name="Subtitle 2"/>
          <p:cNvSpPr>
            <a:spLocks noGrp="1"/>
          </p:cNvSpPr>
          <p:nvPr>
            <p:ph type="subTitle" idx="1"/>
          </p:nvPr>
        </p:nvSpPr>
        <p:spPr>
          <a:xfrm>
            <a:off x="1507068" y="4050837"/>
            <a:ext cx="7766937"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smtClean="0"/>
              <a:t>Clique para editar o estilo de subtítulo do Modelo Global</a:t>
            </a:r>
            <a:endParaRPr lang="en-US" dirty="0"/>
          </a:p>
        </p:txBody>
      </p:sp>
      <p:sp>
        <p:nvSpPr>
          <p:cNvPr id="4" name="Date Placeholder 3"/>
          <p:cNvSpPr>
            <a:spLocks noGrp="1"/>
          </p:cNvSpPr>
          <p:nvPr>
            <p:ph type="dt" sz="half" idx="10"/>
          </p:nvPr>
        </p:nvSpPr>
        <p:spPr/>
        <p:txBody>
          <a:bodyPr/>
          <a:lstStyle/>
          <a:p>
            <a:fld id="{1160EA64-D806-43AC-9DF2-F8C432F32B4C}" type="datetimeFigureOut">
              <a:rPr lang="en-US" smtClean="0"/>
              <a:pPr/>
              <a:t>2/8/18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081571988"/>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6" y="609600"/>
            <a:ext cx="8596668" cy="3403600"/>
          </a:xfrm>
        </p:spPr>
        <p:txBody>
          <a:bodyPr anchor="ctr">
            <a:normAutofit/>
          </a:bodyPr>
          <a:lstStyle>
            <a:lvl1pPr algn="l">
              <a:defRPr sz="4400" b="0" cap="none"/>
            </a:lvl1pPr>
          </a:lstStyle>
          <a:p>
            <a:r>
              <a:rPr lang="pt-PT" smtClean="0"/>
              <a:t>Clique para editar o estilo de título do Modelo Global</a:t>
            </a:r>
            <a:endParaRPr lang="en-US" dirty="0"/>
          </a:p>
        </p:txBody>
      </p:sp>
      <p:sp>
        <p:nvSpPr>
          <p:cNvPr id="3" name="Text Placeholder 2"/>
          <p:cNvSpPr>
            <a:spLocks noGrp="1"/>
          </p:cNvSpPr>
          <p:nvPr>
            <p:ph type="body" idx="1"/>
          </p:nvPr>
        </p:nvSpPr>
        <p:spPr>
          <a:xfrm>
            <a:off x="677336"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smtClean="0"/>
              <a:t>Clique para editar os estilos do texto de Modelo Global</a:t>
            </a:r>
          </a:p>
        </p:txBody>
      </p:sp>
      <p:sp>
        <p:nvSpPr>
          <p:cNvPr id="4" name="Date Placeholder 3"/>
          <p:cNvSpPr>
            <a:spLocks noGrp="1"/>
          </p:cNvSpPr>
          <p:nvPr>
            <p:ph type="dt" sz="half" idx="10"/>
          </p:nvPr>
        </p:nvSpPr>
        <p:spPr/>
        <p:txBody>
          <a:bodyPr/>
          <a:lstStyle/>
          <a:p>
            <a:fld id="{1160EA64-D806-43AC-9DF2-F8C432F32B4C}" type="datetimeFigureOut">
              <a:rPr lang="en-US" smtClean="0"/>
              <a:pPr/>
              <a:t>2/8/18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01556718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t-PT" smtClean="0"/>
              <a:t>Clique para editar o estilo de título do Modelo Global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PT" smtClean="0"/>
              <a:t>Clique para editar os estilos do texto de Modelo Global</a:t>
            </a:r>
          </a:p>
        </p:txBody>
      </p:sp>
      <p:sp>
        <p:nvSpPr>
          <p:cNvPr id="3" name="Text Placeholder 2"/>
          <p:cNvSpPr>
            <a:spLocks noGrp="1"/>
          </p:cNvSpPr>
          <p:nvPr>
            <p:ph type="body" idx="1"/>
          </p:nvPr>
        </p:nvSpPr>
        <p:spPr>
          <a:xfrm>
            <a:off x="677336"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smtClean="0"/>
              <a:t>Clique para editar os estilos do texto de Modelo Global</a:t>
            </a:r>
          </a:p>
        </p:txBody>
      </p:sp>
      <p:sp>
        <p:nvSpPr>
          <p:cNvPr id="4" name="Date Placeholder 3"/>
          <p:cNvSpPr>
            <a:spLocks noGrp="1"/>
          </p:cNvSpPr>
          <p:nvPr>
            <p:ph type="dt" sz="half" idx="10"/>
          </p:nvPr>
        </p:nvSpPr>
        <p:spPr/>
        <p:txBody>
          <a:bodyPr/>
          <a:lstStyle/>
          <a:p>
            <a:fld id="{1160EA64-D806-43AC-9DF2-F8C432F32B4C}" type="datetimeFigureOut">
              <a:rPr lang="en-US" smtClean="0"/>
              <a:pPr/>
              <a:t>2/8/18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0"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3056328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677336" y="1931988"/>
            <a:ext cx="8596668" cy="2595460"/>
          </a:xfrm>
        </p:spPr>
        <p:txBody>
          <a:bodyPr anchor="b">
            <a:normAutofit/>
          </a:bodyPr>
          <a:lstStyle>
            <a:lvl1pPr algn="l">
              <a:defRPr sz="4400" b="0" cap="none"/>
            </a:lvl1pPr>
          </a:lstStyle>
          <a:p>
            <a:r>
              <a:rPr lang="pt-PT" smtClean="0"/>
              <a:t>Clique para editar o estilo de título do Modelo Global</a:t>
            </a:r>
            <a:endParaRPr lang="en-US" dirty="0"/>
          </a:p>
        </p:txBody>
      </p:sp>
      <p:sp>
        <p:nvSpPr>
          <p:cNvPr id="3" name="Text Placeholder 2"/>
          <p:cNvSpPr>
            <a:spLocks noGrp="1"/>
          </p:cNvSpPr>
          <p:nvPr>
            <p:ph type="body" idx="1"/>
          </p:nvPr>
        </p:nvSpPr>
        <p:spPr>
          <a:xfrm>
            <a:off x="677336"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smtClean="0"/>
              <a:t>Clique para editar os estilos do texto de Modelo Global</a:t>
            </a:r>
          </a:p>
        </p:txBody>
      </p:sp>
      <p:sp>
        <p:nvSpPr>
          <p:cNvPr id="4" name="Date Placeholder 3"/>
          <p:cNvSpPr>
            <a:spLocks noGrp="1"/>
          </p:cNvSpPr>
          <p:nvPr>
            <p:ph type="dt" sz="half" idx="10"/>
          </p:nvPr>
        </p:nvSpPr>
        <p:spPr/>
        <p:txBody>
          <a:bodyPr/>
          <a:lstStyle/>
          <a:p>
            <a:fld id="{1160EA64-D806-43AC-9DF2-F8C432F32B4C}" type="datetimeFigureOut">
              <a:rPr lang="en-US" smtClean="0"/>
              <a:pPr/>
              <a:t>2/8/18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80967761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ão de Nome com Citação">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t-PT" smtClean="0"/>
              <a:t>Clique para editar o estilo de título do Modelo Global</a:t>
            </a:r>
            <a:endParaRPr lang="en-US" dirty="0"/>
          </a:p>
        </p:txBody>
      </p:sp>
      <p:sp>
        <p:nvSpPr>
          <p:cNvPr id="23" name="Text Placeholder 9"/>
          <p:cNvSpPr>
            <a:spLocks noGrp="1"/>
          </p:cNvSpPr>
          <p:nvPr>
            <p:ph type="body" sz="quarter" idx="13"/>
          </p:nvPr>
        </p:nvSpPr>
        <p:spPr>
          <a:xfrm>
            <a:off x="677331" y="4013200"/>
            <a:ext cx="8596670"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PT" smtClean="0"/>
              <a:t>Clique para editar os estilos do texto de Modelo Global</a:t>
            </a:r>
          </a:p>
        </p:txBody>
      </p:sp>
      <p:sp>
        <p:nvSpPr>
          <p:cNvPr id="3" name="Text Placeholder 2"/>
          <p:cNvSpPr>
            <a:spLocks noGrp="1"/>
          </p:cNvSpPr>
          <p:nvPr>
            <p:ph type="body" idx="1"/>
          </p:nvPr>
        </p:nvSpPr>
        <p:spPr>
          <a:xfrm>
            <a:off x="677336"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smtClean="0"/>
              <a:t>Clique para editar os estilos do texto de Modelo Global</a:t>
            </a:r>
          </a:p>
        </p:txBody>
      </p:sp>
      <p:sp>
        <p:nvSpPr>
          <p:cNvPr id="4" name="Date Placeholder 3"/>
          <p:cNvSpPr>
            <a:spLocks noGrp="1"/>
          </p:cNvSpPr>
          <p:nvPr>
            <p:ph type="dt" sz="half" idx="10"/>
          </p:nvPr>
        </p:nvSpPr>
        <p:spPr/>
        <p:txBody>
          <a:bodyPr/>
          <a:lstStyle/>
          <a:p>
            <a:fld id="{1160EA64-D806-43AC-9DF2-F8C432F32B4C}" type="datetimeFigureOut">
              <a:rPr lang="en-US" smtClean="0"/>
              <a:pPr/>
              <a:t>2/8/18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0"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4074923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iro ou Falso">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0"/>
            <a:ext cx="8588203" cy="3022600"/>
          </a:xfrm>
        </p:spPr>
        <p:txBody>
          <a:bodyPr anchor="ctr">
            <a:normAutofit/>
          </a:bodyPr>
          <a:lstStyle>
            <a:lvl1pPr algn="l">
              <a:defRPr sz="4400" b="0" cap="none"/>
            </a:lvl1pPr>
          </a:lstStyle>
          <a:p>
            <a:r>
              <a:rPr lang="pt-PT" smtClean="0"/>
              <a:t>Clique para editar o estilo de título do Modelo Global</a:t>
            </a:r>
            <a:endParaRPr lang="en-US" dirty="0"/>
          </a:p>
        </p:txBody>
      </p:sp>
      <p:sp>
        <p:nvSpPr>
          <p:cNvPr id="23" name="Text Placeholder 9"/>
          <p:cNvSpPr>
            <a:spLocks noGrp="1"/>
          </p:cNvSpPr>
          <p:nvPr>
            <p:ph type="body" sz="quarter" idx="13"/>
          </p:nvPr>
        </p:nvSpPr>
        <p:spPr>
          <a:xfrm>
            <a:off x="677331" y="4013200"/>
            <a:ext cx="8596670"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PT" smtClean="0"/>
              <a:t>Clique para editar os estilos do texto de Modelo Global</a:t>
            </a:r>
          </a:p>
        </p:txBody>
      </p:sp>
      <p:sp>
        <p:nvSpPr>
          <p:cNvPr id="3" name="Text Placeholder 2"/>
          <p:cNvSpPr>
            <a:spLocks noGrp="1"/>
          </p:cNvSpPr>
          <p:nvPr>
            <p:ph type="body" idx="1"/>
          </p:nvPr>
        </p:nvSpPr>
        <p:spPr>
          <a:xfrm>
            <a:off x="677336"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smtClean="0"/>
              <a:t>Clique para editar os estilos do texto de Modelo Global</a:t>
            </a:r>
          </a:p>
        </p:txBody>
      </p:sp>
      <p:sp>
        <p:nvSpPr>
          <p:cNvPr id="4" name="Date Placeholder 3"/>
          <p:cNvSpPr>
            <a:spLocks noGrp="1"/>
          </p:cNvSpPr>
          <p:nvPr>
            <p:ph type="dt" sz="half" idx="10"/>
          </p:nvPr>
        </p:nvSpPr>
        <p:spPr/>
        <p:txBody>
          <a:bodyPr/>
          <a:lstStyle/>
          <a:p>
            <a:fld id="{1160EA64-D806-43AC-9DF2-F8C432F32B4C}" type="datetimeFigureOut">
              <a:rPr lang="en-US" smtClean="0"/>
              <a:pPr/>
              <a:t>2/8/18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00121010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 de título do Modelo Global</a:t>
            </a:r>
            <a:endParaRPr lang="en-US" dirty="0"/>
          </a:p>
        </p:txBody>
      </p:sp>
      <p:sp>
        <p:nvSpPr>
          <p:cNvPr id="3" name="Vertical Text Placeholder 2"/>
          <p:cNvSpPr>
            <a:spLocks noGrp="1"/>
          </p:cNvSpPr>
          <p:nvPr>
            <p:ph type="body" orient="vert" idx="1"/>
          </p:nvPr>
        </p:nvSpPr>
        <p:spPr/>
        <p:txBody>
          <a:bodyPr vert="eaVert"/>
          <a:lstStyle/>
          <a:p>
            <a:pPr lvl="0"/>
            <a:r>
              <a:rPr lang="pt-PT" smtClean="0"/>
              <a:t>Clique para editar os estilos do texto de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smtClean="0"/>
              <a:pPr/>
              <a:t>2/8/18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8038941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4" y="609603"/>
            <a:ext cx="1304743" cy="5251451"/>
          </a:xfrm>
        </p:spPr>
        <p:txBody>
          <a:bodyPr vert="eaVert" anchor="ctr"/>
          <a:lstStyle/>
          <a:p>
            <a:r>
              <a:rPr lang="pt-PT" smtClean="0"/>
              <a:t>Clique para editar o estilo de título do Modelo Global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pt-PT" smtClean="0"/>
              <a:t>Clique para editar os estilos do texto de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smtClean="0"/>
              <a:pPr/>
              <a:t>2/8/18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021561229"/>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itle 1"/>
          <p:cNvSpPr>
            <a:spLocks noGrp="1"/>
          </p:cNvSpPr>
          <p:nvPr>
            <p:ph type="title"/>
          </p:nvPr>
        </p:nvSpPr>
        <p:spPr>
          <a:xfrm>
            <a:off x="677336" y="164757"/>
            <a:ext cx="8596668" cy="1320800"/>
          </a:xfrm>
        </p:spPr>
        <p:txBody>
          <a:bodyPr>
            <a:normAutofit/>
          </a:bodyPr>
          <a:lstStyle>
            <a:lvl1pPr>
              <a:defRPr sz="2400"/>
            </a:lvl1pPr>
          </a:lstStyle>
          <a:p>
            <a:r>
              <a:rPr lang="pt-PT" dirty="0" smtClean="0"/>
              <a:t>Clique para editar o estilo de título do Modelo Global</a:t>
            </a:r>
            <a:endParaRPr lang="en-US" dirty="0"/>
          </a:p>
        </p:txBody>
      </p:sp>
      <p:sp>
        <p:nvSpPr>
          <p:cNvPr id="3" name="Content Placeholder 2"/>
          <p:cNvSpPr>
            <a:spLocks noGrp="1"/>
          </p:cNvSpPr>
          <p:nvPr>
            <p:ph idx="1"/>
          </p:nvPr>
        </p:nvSpPr>
        <p:spPr>
          <a:xfrm>
            <a:off x="677336" y="1604535"/>
            <a:ext cx="8596668" cy="3880773"/>
          </a:xfrm>
        </p:spPr>
        <p:txBody>
          <a:bodyPr/>
          <a:lstStyle/>
          <a:p>
            <a:pPr lvl="0"/>
            <a:r>
              <a:rPr lang="pt-PT" dirty="0" smtClean="0"/>
              <a:t>Clique para editar os estilos do texto de Modelo Global</a:t>
            </a:r>
          </a:p>
          <a:p>
            <a:pPr lvl="1"/>
            <a:r>
              <a:rPr lang="pt-PT" dirty="0" smtClean="0"/>
              <a:t>Segundo nível</a:t>
            </a:r>
          </a:p>
          <a:p>
            <a:pPr lvl="2"/>
            <a:r>
              <a:rPr lang="pt-PT" dirty="0" smtClean="0"/>
              <a:t>Terceiro nível</a:t>
            </a:r>
          </a:p>
          <a:p>
            <a:pPr lvl="3"/>
            <a:r>
              <a:rPr lang="pt-PT" dirty="0" smtClean="0"/>
              <a:t>Quarto nível</a:t>
            </a:r>
          </a:p>
          <a:p>
            <a:pPr lvl="4"/>
            <a:r>
              <a:rPr lang="pt-PT" dirty="0" smtClean="0"/>
              <a:t>Quinto nível</a:t>
            </a:r>
            <a:endParaRPr lang="en-US" dirty="0"/>
          </a:p>
        </p:txBody>
      </p:sp>
      <p:sp>
        <p:nvSpPr>
          <p:cNvPr id="4" name="Date Placeholder 3"/>
          <p:cNvSpPr>
            <a:spLocks noGrp="1"/>
          </p:cNvSpPr>
          <p:nvPr>
            <p:ph type="dt" sz="half" idx="10"/>
          </p:nvPr>
        </p:nvSpPr>
        <p:spPr/>
        <p:txBody>
          <a:bodyPr/>
          <a:lstStyle/>
          <a:p>
            <a:fld id="{F070A7B3-6521-4DCA-87E5-044747A908C1}" type="datetimeFigureOut">
              <a:rPr lang="en-US" smtClean="0"/>
              <a:pPr/>
              <a:t>2/8/18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2430903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itle 1"/>
          <p:cNvSpPr>
            <a:spLocks noGrp="1"/>
          </p:cNvSpPr>
          <p:nvPr>
            <p:ph type="title"/>
          </p:nvPr>
        </p:nvSpPr>
        <p:spPr>
          <a:xfrm>
            <a:off x="677336" y="2700871"/>
            <a:ext cx="8596668" cy="1826581"/>
          </a:xfrm>
        </p:spPr>
        <p:txBody>
          <a:bodyPr anchor="b"/>
          <a:lstStyle>
            <a:lvl1pPr algn="l">
              <a:defRPr sz="4000" b="0" cap="none"/>
            </a:lvl1pPr>
          </a:lstStyle>
          <a:p>
            <a:r>
              <a:rPr lang="pt-PT" smtClean="0"/>
              <a:t>Clique para editar o estilo de título do Modelo Global</a:t>
            </a:r>
            <a:endParaRPr lang="en-US" dirty="0"/>
          </a:p>
        </p:txBody>
      </p:sp>
      <p:sp>
        <p:nvSpPr>
          <p:cNvPr id="3" name="Text Placeholder 2"/>
          <p:cNvSpPr>
            <a:spLocks noGrp="1"/>
          </p:cNvSpPr>
          <p:nvPr>
            <p:ph type="body" idx="1"/>
          </p:nvPr>
        </p:nvSpPr>
        <p:spPr>
          <a:xfrm>
            <a:off x="677336"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smtClean="0"/>
              <a:t>Clique para editar os estilos do texto de Modelo Global</a:t>
            </a:r>
          </a:p>
        </p:txBody>
      </p:sp>
      <p:sp>
        <p:nvSpPr>
          <p:cNvPr id="4" name="Date Placeholder 3"/>
          <p:cNvSpPr>
            <a:spLocks noGrp="1"/>
          </p:cNvSpPr>
          <p:nvPr>
            <p:ph type="dt" sz="half" idx="10"/>
          </p:nvPr>
        </p:nvSpPr>
        <p:spPr/>
        <p:txBody>
          <a:bodyPr/>
          <a:lstStyle/>
          <a:p>
            <a:fld id="{1160EA64-D806-43AC-9DF2-F8C432F32B4C}" type="datetimeFigureOut">
              <a:rPr lang="en-US" smtClean="0"/>
              <a:pPr/>
              <a:t>2/8/18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48522387"/>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 de título do Modelo Global</a:t>
            </a:r>
            <a:endParaRPr lang="en-US" dirty="0"/>
          </a:p>
        </p:txBody>
      </p:sp>
      <p:sp>
        <p:nvSpPr>
          <p:cNvPr id="3" name="Content Placeholder 2"/>
          <p:cNvSpPr>
            <a:spLocks noGrp="1"/>
          </p:cNvSpPr>
          <p:nvPr>
            <p:ph sz="half" idx="1"/>
          </p:nvPr>
        </p:nvSpPr>
        <p:spPr>
          <a:xfrm>
            <a:off x="677336" y="2160589"/>
            <a:ext cx="4184034" cy="3880772"/>
          </a:xfrm>
        </p:spPr>
        <p:txBody>
          <a:bodyPr/>
          <a:lstStyle/>
          <a:p>
            <a:pPr lvl="0"/>
            <a:r>
              <a:rPr lang="pt-PT" smtClean="0"/>
              <a:t>Clique para editar os estilos do texto de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Content Placeholder 3"/>
          <p:cNvSpPr>
            <a:spLocks noGrp="1"/>
          </p:cNvSpPr>
          <p:nvPr>
            <p:ph sz="half" idx="2"/>
          </p:nvPr>
        </p:nvSpPr>
        <p:spPr>
          <a:xfrm>
            <a:off x="5089969" y="2160590"/>
            <a:ext cx="4184034" cy="3880773"/>
          </a:xfrm>
        </p:spPr>
        <p:txBody>
          <a:bodyPr/>
          <a:lstStyle/>
          <a:p>
            <a:pPr lvl="0"/>
            <a:r>
              <a:rPr lang="pt-PT" smtClean="0"/>
              <a:t>Clique para editar os estilos do texto de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5" name="Date Placeholder 4"/>
          <p:cNvSpPr>
            <a:spLocks noGrp="1"/>
          </p:cNvSpPr>
          <p:nvPr>
            <p:ph type="dt" sz="half" idx="10"/>
          </p:nvPr>
        </p:nvSpPr>
        <p:spPr/>
        <p:txBody>
          <a:bodyPr/>
          <a:lstStyle/>
          <a:p>
            <a:fld id="{AB134690-1557-4C89-A502-4959FE7FAD70}" type="datetimeFigureOut">
              <a:rPr lang="en-US" smtClean="0"/>
              <a:pPr/>
              <a:t>2/8/18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427852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PT" smtClean="0"/>
              <a:t>Clique para editar o estilo de título do Modelo Global</a:t>
            </a:r>
            <a:endParaRPr lang="en-US" dirty="0"/>
          </a:p>
        </p:txBody>
      </p:sp>
      <p:sp>
        <p:nvSpPr>
          <p:cNvPr id="3" name="Text Placeholder 2"/>
          <p:cNvSpPr>
            <a:spLocks noGrp="1"/>
          </p:cNvSpPr>
          <p:nvPr>
            <p:ph type="body" idx="1"/>
          </p:nvPr>
        </p:nvSpPr>
        <p:spPr>
          <a:xfrm>
            <a:off x="675747"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 do texto de Modelo Global</a:t>
            </a:r>
          </a:p>
        </p:txBody>
      </p:sp>
      <p:sp>
        <p:nvSpPr>
          <p:cNvPr id="4" name="Content Placeholder 3"/>
          <p:cNvSpPr>
            <a:spLocks noGrp="1"/>
          </p:cNvSpPr>
          <p:nvPr>
            <p:ph sz="half" idx="2"/>
          </p:nvPr>
        </p:nvSpPr>
        <p:spPr>
          <a:xfrm>
            <a:off x="675747" y="2737249"/>
            <a:ext cx="4185623" cy="3304117"/>
          </a:xfrm>
        </p:spPr>
        <p:txBody>
          <a:bodyPr>
            <a:normAutofit/>
          </a:bodyPr>
          <a:lstStyle/>
          <a:p>
            <a:pPr lvl="0"/>
            <a:r>
              <a:rPr lang="pt-PT" smtClean="0"/>
              <a:t>Clique para editar os estilos do texto de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5" name="Text Placeholder 4"/>
          <p:cNvSpPr>
            <a:spLocks noGrp="1"/>
          </p:cNvSpPr>
          <p:nvPr>
            <p:ph type="body" sz="quarter" idx="3"/>
          </p:nvPr>
        </p:nvSpPr>
        <p:spPr>
          <a:xfrm>
            <a:off x="5088385"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 do texto de Modelo Global</a:t>
            </a:r>
          </a:p>
        </p:txBody>
      </p:sp>
      <p:sp>
        <p:nvSpPr>
          <p:cNvPr id="6" name="Content Placeholder 5"/>
          <p:cNvSpPr>
            <a:spLocks noGrp="1"/>
          </p:cNvSpPr>
          <p:nvPr>
            <p:ph sz="quarter" idx="4"/>
          </p:nvPr>
        </p:nvSpPr>
        <p:spPr>
          <a:xfrm>
            <a:off x="5088384" y="2737249"/>
            <a:ext cx="4185617" cy="3304117"/>
          </a:xfrm>
        </p:spPr>
        <p:txBody>
          <a:bodyPr>
            <a:normAutofit/>
          </a:bodyPr>
          <a:lstStyle/>
          <a:p>
            <a:pPr lvl="0"/>
            <a:r>
              <a:rPr lang="pt-PT" smtClean="0"/>
              <a:t>Clique para editar os estilos do texto de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7" name="Date Placeholder 6"/>
          <p:cNvSpPr>
            <a:spLocks noGrp="1"/>
          </p:cNvSpPr>
          <p:nvPr>
            <p:ph type="dt" sz="half" idx="10"/>
          </p:nvPr>
        </p:nvSpPr>
        <p:spPr/>
        <p:txBody>
          <a:bodyPr/>
          <a:lstStyle/>
          <a:p>
            <a:fld id="{4F7D4976-E339-4826-83B7-FBD03F55ECF8}" type="datetimeFigureOut">
              <a:rPr lang="en-US" smtClean="0"/>
              <a:pPr/>
              <a:t>2/8/18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942091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6" y="609600"/>
            <a:ext cx="8596668" cy="1320800"/>
          </a:xfrm>
        </p:spPr>
        <p:txBody>
          <a:bodyPr/>
          <a:lstStyle/>
          <a:p>
            <a:r>
              <a:rPr lang="pt-PT" smtClean="0"/>
              <a:t>Clique para editar o estilo de título do Modelo Global</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smtClean="0"/>
              <a:pPr/>
              <a:t>2/8/18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11951986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pPr/>
              <a:t>2/8/18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666072460"/>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pt-PT" smtClean="0"/>
              <a:t>Clique para editar o estilo de título do Modelo Global</a:t>
            </a:r>
            <a:endParaRPr lang="en-US" dirty="0"/>
          </a:p>
        </p:txBody>
      </p:sp>
      <p:sp>
        <p:nvSpPr>
          <p:cNvPr id="3" name="Content Placeholder 2"/>
          <p:cNvSpPr>
            <a:spLocks noGrp="1"/>
          </p:cNvSpPr>
          <p:nvPr>
            <p:ph idx="1"/>
          </p:nvPr>
        </p:nvSpPr>
        <p:spPr>
          <a:xfrm>
            <a:off x="4760463" y="514928"/>
            <a:ext cx="4513541" cy="5526437"/>
          </a:xfrm>
        </p:spPr>
        <p:txBody>
          <a:bodyPr>
            <a:normAutofit/>
          </a:bodyPr>
          <a:lstStyle/>
          <a:p>
            <a:pPr lvl="0"/>
            <a:r>
              <a:rPr lang="pt-PT" smtClean="0"/>
              <a:t>Clique para editar os estilos do texto de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pt-PT" smtClean="0"/>
              <a:t>Clique para editar os estilos do texto de Modelo Global</a:t>
            </a:r>
          </a:p>
        </p:txBody>
      </p:sp>
      <p:sp>
        <p:nvSpPr>
          <p:cNvPr id="5" name="Date Placeholder 4"/>
          <p:cNvSpPr>
            <a:spLocks noGrp="1"/>
          </p:cNvSpPr>
          <p:nvPr>
            <p:ph type="dt" sz="half" idx="10"/>
          </p:nvPr>
        </p:nvSpPr>
        <p:spPr/>
        <p:txBody>
          <a:bodyPr/>
          <a:lstStyle/>
          <a:p>
            <a:fld id="{D1BE4249-C0D0-4B06-8692-E8BB871AF643}" type="datetimeFigureOut">
              <a:rPr lang="en-US" smtClean="0"/>
              <a:pPr/>
              <a:t>2/8/18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640561987"/>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pt-PT" smtClean="0"/>
              <a:t>Clique para editar o estilo de título do Modelo Global</a:t>
            </a:r>
            <a:endParaRPr lang="en-US" dirty="0"/>
          </a:p>
        </p:txBody>
      </p:sp>
      <p:sp>
        <p:nvSpPr>
          <p:cNvPr id="3" name="Picture Placeholder 2"/>
          <p:cNvSpPr>
            <a:spLocks noGrp="1" noChangeAspect="1"/>
          </p:cNvSpPr>
          <p:nvPr>
            <p:ph type="pic" idx="1"/>
          </p:nvPr>
        </p:nvSpPr>
        <p:spPr>
          <a:xfrm>
            <a:off x="677336"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PT" smtClean="0"/>
              <a:t>Arraste a imagem até ao marcador de posição ou clique no ícone para adicionar</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Clique para editar os estilos do texto de Modelo Global</a:t>
            </a:r>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pPr/>
              <a:t>‹#›</a:t>
            </a:fld>
            <a:endParaRPr lang="en-US" dirty="0"/>
          </a:p>
        </p:txBody>
      </p:sp>
      <p:sp>
        <p:nvSpPr>
          <p:cNvPr id="5" name="Date Placeholder 4"/>
          <p:cNvSpPr>
            <a:spLocks noGrp="1"/>
          </p:cNvSpPr>
          <p:nvPr>
            <p:ph type="dt" sz="half" idx="10"/>
          </p:nvPr>
        </p:nvSpPr>
        <p:spPr/>
        <p:txBody>
          <a:bodyPr/>
          <a:lstStyle/>
          <a:p>
            <a:fld id="{042B0DB6-F5C7-45FB-8CF3-31B45F9C2DAC}" type="datetimeFigureOut">
              <a:rPr lang="en-US" smtClean="0"/>
              <a:pPr/>
              <a:t>2/8/18</a:t>
            </a:fld>
            <a:endParaRPr lang="en-US" dirty="0"/>
          </a:p>
        </p:txBody>
      </p:sp>
    </p:spTree>
    <p:extLst>
      <p:ext uri="{BB962C8B-B14F-4D97-AF65-F5344CB8AC3E}">
        <p14:creationId xmlns:p14="http://schemas.microsoft.com/office/powerpoint/2010/main" val="58979309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7336" y="609600"/>
            <a:ext cx="8596668" cy="1320800"/>
          </a:xfrm>
          <a:prstGeom prst="rect">
            <a:avLst/>
          </a:prstGeom>
        </p:spPr>
        <p:txBody>
          <a:bodyPr vert="horz" lIns="91440" tIns="45720" rIns="91440" bIns="45720" rtlCol="0" anchor="t">
            <a:normAutofit/>
          </a:bodyPr>
          <a:lstStyle/>
          <a:p>
            <a:r>
              <a:rPr lang="pt-PT" smtClean="0"/>
              <a:t>Clique para editar o estilo de título do Modelo Global</a:t>
            </a:r>
            <a:endParaRPr lang="en-US" dirty="0"/>
          </a:p>
        </p:txBody>
      </p:sp>
      <p:sp>
        <p:nvSpPr>
          <p:cNvPr id="3" name="Text Placeholder 2"/>
          <p:cNvSpPr>
            <a:spLocks noGrp="1"/>
          </p:cNvSpPr>
          <p:nvPr>
            <p:ph type="body" idx="1"/>
          </p:nvPr>
        </p:nvSpPr>
        <p:spPr>
          <a:xfrm>
            <a:off x="677336" y="2160590"/>
            <a:ext cx="8596668" cy="3880773"/>
          </a:xfrm>
          <a:prstGeom prst="rect">
            <a:avLst/>
          </a:prstGeom>
        </p:spPr>
        <p:txBody>
          <a:bodyPr vert="horz" lIns="91440" tIns="45720" rIns="91440" bIns="45720" rtlCol="0">
            <a:normAutofit/>
          </a:bodyPr>
          <a:lstStyle/>
          <a:p>
            <a:pPr lvl="0"/>
            <a:r>
              <a:rPr lang="pt-PT" smtClean="0"/>
              <a:t>Clique para editar os estilos do texto de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Date Placeholder 3"/>
          <p:cNvSpPr>
            <a:spLocks noGrp="1"/>
          </p:cNvSpPr>
          <p:nvPr>
            <p:ph type="dt" sz="half" idx="2"/>
          </p:nvPr>
        </p:nvSpPr>
        <p:spPr>
          <a:xfrm>
            <a:off x="7205134" y="6041366"/>
            <a:ext cx="911938"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160EA64-D806-43AC-9DF2-F8C432F32B4C}" type="datetimeFigureOut">
              <a:rPr lang="en-US" smtClean="0"/>
              <a:pPr/>
              <a:t>2/8/18</a:t>
            </a:fld>
            <a:endParaRPr lang="en-US" dirty="0"/>
          </a:p>
        </p:txBody>
      </p:sp>
      <p:sp>
        <p:nvSpPr>
          <p:cNvPr id="5" name="Footer Placeholder 4"/>
          <p:cNvSpPr>
            <a:spLocks noGrp="1"/>
          </p:cNvSpPr>
          <p:nvPr>
            <p:ph type="ftr" sz="quarter" idx="3"/>
          </p:nvPr>
        </p:nvSpPr>
        <p:spPr>
          <a:xfrm>
            <a:off x="677334" y="6041366"/>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5" y="6041366"/>
            <a:ext cx="683339" cy="365125"/>
          </a:xfrm>
          <a:prstGeom prst="rect">
            <a:avLst/>
          </a:prstGeom>
        </p:spPr>
        <p:txBody>
          <a:bodyPr vert="horz" lIns="91440" tIns="45720" rIns="91440" bIns="45720" rtlCol="0" anchor="ctr"/>
          <a:lstStyle>
            <a:lvl1pPr algn="r">
              <a:defRPr sz="900">
                <a:solidFill>
                  <a:schemeClr val="accent1"/>
                </a:solidFill>
              </a:defRPr>
            </a:lvl1pPr>
          </a:lstStyle>
          <a:p>
            <a:fld id="{8A7A6979-0714-4377-B894-6BE4C2D6E202}" type="slidenum">
              <a:rPr lang="en-US" smtClean="0"/>
              <a:pPr/>
              <a:t>‹#›</a:t>
            </a:fld>
            <a:endParaRPr lang="en-US" dirty="0"/>
          </a:p>
        </p:txBody>
      </p:sp>
      <p:sp>
        <p:nvSpPr>
          <p:cNvPr id="8" name="Triângulo Retângulo 7"/>
          <p:cNvSpPr/>
          <p:nvPr userDrawn="1"/>
        </p:nvSpPr>
        <p:spPr>
          <a:xfrm>
            <a:off x="0" y="2781705"/>
            <a:ext cx="677334" cy="4076299"/>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915235286"/>
      </p:ext>
    </p:extLst>
  </p:cSld>
  <p:clrMap bg1="lt1" tx1="dk1" bg2="lt2" tx2="dk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1" r:id="rId6"/>
    <p:sldLayoutId id="2147484312" r:id="rId7"/>
    <p:sldLayoutId id="2147484313" r:id="rId8"/>
    <p:sldLayoutId id="2147484314" r:id="rId9"/>
    <p:sldLayoutId id="2147484315" r:id="rId10"/>
    <p:sldLayoutId id="2147484316" r:id="rId11"/>
    <p:sldLayoutId id="2147484317" r:id="rId12"/>
    <p:sldLayoutId id="2147484318" r:id="rId13"/>
    <p:sldLayoutId id="2147484319" r:id="rId14"/>
    <p:sldLayoutId id="2147484320" r:id="rId15"/>
    <p:sldLayoutId id="2147484321" r:id="rId16"/>
  </p:sldLayoutIdLst>
  <p:timing>
    <p:tnLst>
      <p:par>
        <p:cTn id="1" dur="indefinite" restart="never" nodeType="tmRoot"/>
      </p:par>
    </p:tnLst>
  </p:timing>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png"/><Relationship Id="rId5" Type="http://schemas.openxmlformats.org/officeDocument/2006/relationships/image" Target="../media/image3.tiff"/><Relationship Id="rId6" Type="http://schemas.openxmlformats.org/officeDocument/2006/relationships/image" Target="../media/image4.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2.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3.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4.tiff"/></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7.tif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package" Target="../embeddings/Microsoft_Word_Document1.docx"/><Relationship Id="rId5" Type="http://schemas.openxmlformats.org/officeDocument/2006/relationships/image" Target="../media/image28.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tiff"/><Relationship Id="rId4" Type="http://schemas.openxmlformats.org/officeDocument/2006/relationships/image" Target="../media/image30.tiff"/><Relationship Id="rId5" Type="http://schemas.openxmlformats.org/officeDocument/2006/relationships/image" Target="../media/image31.tif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2.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3.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4.tiff"/><Relationship Id="rId4" Type="http://schemas.openxmlformats.org/officeDocument/2006/relationships/image" Target="../media/image35.tiff"/><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6.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png"/><Relationship Id="rId5" Type="http://schemas.openxmlformats.org/officeDocument/2006/relationships/image" Target="../media/image3.tiff"/><Relationship Id="rId6" Type="http://schemas.openxmlformats.org/officeDocument/2006/relationships/image" Target="../media/image4.emf"/><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tiff"/><Relationship Id="rId5" Type="http://schemas.openxmlformats.org/officeDocument/2006/relationships/image" Target="../media/image8.tiff"/><Relationship Id="rId6"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tiff"/><Relationship Id="rId5" Type="http://schemas.openxmlformats.org/officeDocument/2006/relationships/image" Target="../media/image14.tiff"/><Relationship Id="rId6" Type="http://schemas.openxmlformats.org/officeDocument/2006/relationships/image" Target="../media/image15.tif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tif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6081787" y="6038157"/>
            <a:ext cx="1511300" cy="749300"/>
          </a:xfrm>
          <a:prstGeom prst="rect">
            <a:avLst/>
          </a:prstGeom>
        </p:spPr>
      </p:pic>
      <p:sp>
        <p:nvSpPr>
          <p:cNvPr id="2" name="Título 1"/>
          <p:cNvSpPr>
            <a:spLocks noGrp="1"/>
          </p:cNvSpPr>
          <p:nvPr>
            <p:ph type="ctrTitle"/>
          </p:nvPr>
        </p:nvSpPr>
        <p:spPr>
          <a:xfrm>
            <a:off x="574590" y="2404535"/>
            <a:ext cx="9631891" cy="1646302"/>
          </a:xfrm>
        </p:spPr>
        <p:txBody>
          <a:bodyPr>
            <a:normAutofit fontScale="90000"/>
          </a:bodyPr>
          <a:lstStyle/>
          <a:p>
            <a:r>
              <a:rPr lang="pt-PT" sz="3600" dirty="0" err="1" smtClean="0"/>
              <a:t>Electricity</a:t>
            </a:r>
            <a:r>
              <a:rPr lang="pt-PT" sz="3600" dirty="0" smtClean="0"/>
              <a:t> </a:t>
            </a:r>
            <a:r>
              <a:rPr lang="pt-PT" sz="3600" dirty="0" err="1" smtClean="0"/>
              <a:t>markets</a:t>
            </a:r>
            <a:r>
              <a:rPr lang="pt-PT" sz="3600" dirty="0" smtClean="0"/>
              <a:t>: </a:t>
            </a:r>
            <a:r>
              <a:rPr lang="pt-PT" sz="3600" dirty="0" err="1" smtClean="0"/>
              <a:t>trends</a:t>
            </a:r>
            <a:r>
              <a:rPr lang="pt-PT" sz="3600" dirty="0" smtClean="0"/>
              <a:t> </a:t>
            </a:r>
            <a:r>
              <a:rPr lang="pt-PT" sz="3600" dirty="0" err="1" smtClean="0"/>
              <a:t>and</a:t>
            </a:r>
            <a:r>
              <a:rPr lang="pt-PT" sz="3600" dirty="0" smtClean="0"/>
              <a:t> future </a:t>
            </a:r>
            <a:r>
              <a:rPr lang="pt-PT" sz="3600" dirty="0" err="1" smtClean="0"/>
              <a:t>perspectives</a:t>
            </a:r>
            <a:r>
              <a:rPr lang="en-US" sz="3600" dirty="0" smtClean="0"/>
              <a:t/>
            </a:r>
            <a:br>
              <a:rPr lang="en-US" sz="3600" dirty="0" smtClean="0"/>
            </a:br>
            <a:endParaRPr lang="en-US" sz="4800" dirty="0"/>
          </a:p>
        </p:txBody>
      </p:sp>
      <p:sp>
        <p:nvSpPr>
          <p:cNvPr id="3" name="Subtítulo 2"/>
          <p:cNvSpPr>
            <a:spLocks noGrp="1"/>
          </p:cNvSpPr>
          <p:nvPr>
            <p:ph type="subTitle" idx="1"/>
          </p:nvPr>
        </p:nvSpPr>
        <p:spPr/>
        <p:txBody>
          <a:bodyPr>
            <a:normAutofit/>
          </a:bodyPr>
          <a:lstStyle/>
          <a:p>
            <a:r>
              <a:rPr lang="en-US" sz="2000" dirty="0" smtClean="0"/>
              <a:t>Joana </a:t>
            </a:r>
            <a:r>
              <a:rPr lang="en-US" sz="2000" dirty="0" err="1" smtClean="0"/>
              <a:t>Resende</a:t>
            </a:r>
            <a:r>
              <a:rPr lang="en-US" sz="2000" dirty="0" smtClean="0"/>
              <a:t>, </a:t>
            </a:r>
            <a:r>
              <a:rPr lang="en-US" sz="2000" dirty="0" err="1" smtClean="0"/>
              <a:t>Thereza</a:t>
            </a:r>
            <a:r>
              <a:rPr lang="en-US" sz="2000" dirty="0" smtClean="0"/>
              <a:t> Aquino</a:t>
            </a:r>
            <a:endParaRPr lang="en-US" sz="2000" dirty="0"/>
          </a:p>
        </p:txBody>
      </p:sp>
      <p:sp>
        <p:nvSpPr>
          <p:cNvPr id="9218" name="AutoShape 2" descr="Resultado de imagem para konrad adenauer founda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PT"/>
          </a:p>
        </p:txBody>
      </p:sp>
      <p:sp>
        <p:nvSpPr>
          <p:cNvPr id="9220" name="AutoShape 4" descr="Resultado de imagem para konrad adenauer founda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PT"/>
          </a:p>
        </p:txBody>
      </p:sp>
      <p:sp>
        <p:nvSpPr>
          <p:cNvPr id="9222" name="AutoShape 6" descr="Resultado de imagem para konrad adenauer founda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PT"/>
          </a:p>
        </p:txBody>
      </p:sp>
      <p:sp>
        <p:nvSpPr>
          <p:cNvPr id="9224" name="AutoShape 8" descr="Resultado de imagem para konrad adenauer founda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PT"/>
          </a:p>
        </p:txBody>
      </p:sp>
      <p:pic>
        <p:nvPicPr>
          <p:cNvPr id="11" name="Picture 8"/>
          <p:cNvPicPr>
            <a:picLocks noChangeAspect="1" noChangeArrowheads="1"/>
          </p:cNvPicPr>
          <p:nvPr/>
        </p:nvPicPr>
        <p:blipFill>
          <a:blip r:embed="rId4"/>
          <a:srcRect/>
          <a:stretch>
            <a:fillRect/>
          </a:stretch>
        </p:blipFill>
        <p:spPr bwMode="auto">
          <a:xfrm>
            <a:off x="0" y="6145876"/>
            <a:ext cx="1887849" cy="648162"/>
          </a:xfrm>
          <a:prstGeom prst="rect">
            <a:avLst/>
          </a:prstGeom>
          <a:noFill/>
          <a:ln w="9525">
            <a:noFill/>
            <a:miter lim="800000"/>
            <a:headEnd/>
            <a:tailEnd/>
          </a:ln>
          <a:effectLst/>
        </p:spPr>
      </p:pic>
      <p:pic>
        <p:nvPicPr>
          <p:cNvPr id="13" name="Imagem 6"/>
          <p:cNvPicPr>
            <a:picLocks noChangeAspect="1"/>
          </p:cNvPicPr>
          <p:nvPr/>
        </p:nvPicPr>
        <p:blipFill>
          <a:blip r:embed="rId5"/>
          <a:stretch>
            <a:fillRect/>
          </a:stretch>
        </p:blipFill>
        <p:spPr>
          <a:xfrm>
            <a:off x="1878066" y="5841076"/>
            <a:ext cx="2106752" cy="1257762"/>
          </a:xfrm>
          <a:prstGeom prst="rect">
            <a:avLst/>
          </a:prstGeom>
        </p:spPr>
      </p:pic>
      <p:pic>
        <p:nvPicPr>
          <p:cNvPr id="5" name="Picture 4"/>
          <p:cNvPicPr>
            <a:picLocks noChangeAspect="1"/>
          </p:cNvPicPr>
          <p:nvPr/>
        </p:nvPicPr>
        <p:blipFill>
          <a:blip r:embed="rId6"/>
          <a:stretch>
            <a:fillRect/>
          </a:stretch>
        </p:blipFill>
        <p:spPr>
          <a:xfrm>
            <a:off x="3984818" y="6048968"/>
            <a:ext cx="2006665" cy="788827"/>
          </a:xfrm>
          <a:prstGeom prst="rect">
            <a:avLst/>
          </a:prstGeom>
        </p:spPr>
      </p:pic>
    </p:spTree>
    <p:extLst>
      <p:ext uri="{BB962C8B-B14F-4D97-AF65-F5344CB8AC3E}">
        <p14:creationId xmlns:p14="http://schemas.microsoft.com/office/powerpoint/2010/main" val="18070563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a:t>Recent trends and Business Model Innovation</a:t>
            </a:r>
            <a:br>
              <a:rPr lang="en-US" dirty="0"/>
            </a:br>
            <a:r>
              <a:rPr lang="en-US" sz="2200" dirty="0">
                <a:solidFill>
                  <a:schemeClr val="accent4"/>
                </a:solidFill>
              </a:rPr>
              <a:t>Recent trends </a:t>
            </a:r>
            <a:r>
              <a:rPr lang="en-US" dirty="0" smtClean="0"/>
              <a:t/>
            </a:r>
            <a:br>
              <a:rPr lang="en-US" dirty="0" smtClean="0"/>
            </a:br>
            <a:r>
              <a:rPr lang="en-US" dirty="0" smtClean="0"/>
              <a:t/>
            </a:r>
            <a:br>
              <a:rPr lang="en-US" dirty="0" smtClean="0"/>
            </a:br>
            <a:endParaRPr lang="en-US" dirty="0"/>
          </a:p>
        </p:txBody>
      </p:sp>
      <p:sp>
        <p:nvSpPr>
          <p:cNvPr id="3" name="Marcador de Posição de Conteúdo 2"/>
          <p:cNvSpPr>
            <a:spLocks noGrp="1"/>
          </p:cNvSpPr>
          <p:nvPr>
            <p:ph idx="1"/>
          </p:nvPr>
        </p:nvSpPr>
        <p:spPr>
          <a:xfrm>
            <a:off x="995640" y="825159"/>
            <a:ext cx="10777380" cy="5498757"/>
          </a:xfrm>
        </p:spPr>
        <p:txBody>
          <a:bodyPr>
            <a:normAutofit/>
          </a:bodyPr>
          <a:lstStyle/>
          <a:p>
            <a:endParaRPr lang="en-US" dirty="0" smtClean="0"/>
          </a:p>
          <a:p>
            <a:pPr marL="0" indent="0">
              <a:buNone/>
            </a:pPr>
            <a:endParaRPr lang="en-US" sz="1900" dirty="0" smtClean="0"/>
          </a:p>
          <a:p>
            <a:endParaRPr lang="en-US" sz="4400" dirty="0" smtClean="0"/>
          </a:p>
          <a:p>
            <a:pPr marL="0" indent="0">
              <a:buNone/>
            </a:pPr>
            <a:endParaRPr lang="en-US" sz="4400" i="1" dirty="0" smtClean="0"/>
          </a:p>
          <a:p>
            <a:pPr marL="0" indent="0">
              <a:buNone/>
            </a:pPr>
            <a:endParaRPr lang="en-US" sz="4400" i="1" dirty="0"/>
          </a:p>
        </p:txBody>
      </p:sp>
      <p:sp>
        <p:nvSpPr>
          <p:cNvPr id="11" name="CaixaDeTexto 13"/>
          <p:cNvSpPr txBox="1"/>
          <p:nvPr/>
        </p:nvSpPr>
        <p:spPr>
          <a:xfrm>
            <a:off x="9978713" y="6164676"/>
            <a:ext cx="4640417" cy="307777"/>
          </a:xfrm>
          <a:prstGeom prst="rect">
            <a:avLst/>
          </a:prstGeom>
          <a:noFill/>
        </p:spPr>
        <p:txBody>
          <a:bodyPr wrap="square" rtlCol="0">
            <a:spAutoFit/>
          </a:bodyPr>
          <a:lstStyle/>
          <a:p>
            <a:r>
              <a:rPr lang="en-US" sz="1400" dirty="0" smtClean="0"/>
              <a:t>Source: Bain &amp; Company</a:t>
            </a:r>
            <a:endParaRPr lang="en-US" sz="1400" dirty="0"/>
          </a:p>
        </p:txBody>
      </p:sp>
      <p:grpSp>
        <p:nvGrpSpPr>
          <p:cNvPr id="18" name="Grupo 7"/>
          <p:cNvGrpSpPr/>
          <p:nvPr/>
        </p:nvGrpSpPr>
        <p:grpSpPr>
          <a:xfrm>
            <a:off x="830540" y="1254051"/>
            <a:ext cx="2719836" cy="4678205"/>
            <a:chOff x="6281351" y="2586384"/>
            <a:chExt cx="4806778" cy="3292505"/>
          </a:xfrm>
        </p:grpSpPr>
        <p:sp>
          <p:nvSpPr>
            <p:cNvPr id="19" name="Retângulo 18"/>
            <p:cNvSpPr/>
            <p:nvPr/>
          </p:nvSpPr>
          <p:spPr>
            <a:xfrm>
              <a:off x="6281351" y="2586384"/>
              <a:ext cx="4806778" cy="494271"/>
            </a:xfrm>
            <a:prstGeom prst="rect">
              <a:avLst/>
            </a:prstGeom>
            <a:gradFill>
              <a:gsLst>
                <a:gs pos="0">
                  <a:schemeClr val="accent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aixaDeTexto 19"/>
            <p:cNvSpPr txBox="1"/>
            <p:nvPr/>
          </p:nvSpPr>
          <p:spPr>
            <a:xfrm>
              <a:off x="6281351" y="2586384"/>
              <a:ext cx="4794423" cy="3292505"/>
            </a:xfrm>
            <a:prstGeom prst="rect">
              <a:avLst/>
            </a:prstGeom>
            <a:noFill/>
            <a:ln w="28575">
              <a:solidFill>
                <a:schemeClr val="accent1">
                  <a:shade val="50000"/>
                </a:schemeClr>
              </a:solidFill>
            </a:ln>
          </p:spPr>
          <p:txBody>
            <a:bodyPr wrap="square" rtlCol="0">
              <a:spAutoFit/>
            </a:bodyPr>
            <a:lstStyle/>
            <a:p>
              <a:pPr>
                <a:buClr>
                  <a:schemeClr val="accent1"/>
                </a:buClr>
              </a:pPr>
              <a:endParaRPr lang="en-US" sz="1000" b="1" dirty="0" smtClean="0"/>
            </a:p>
            <a:p>
              <a:pPr>
                <a:buClr>
                  <a:schemeClr val="accent1"/>
                </a:buClr>
              </a:pPr>
              <a:r>
                <a:rPr lang="en-US" sz="1600" b="1" dirty="0" smtClean="0"/>
                <a:t>New Electricity Paradigm</a:t>
              </a:r>
              <a:endParaRPr lang="en-US" sz="1600" dirty="0" smtClean="0"/>
            </a:p>
            <a:p>
              <a:pPr>
                <a:buClr>
                  <a:schemeClr val="accent1"/>
                </a:buClr>
              </a:pPr>
              <a:endParaRPr lang="en-US" sz="1600" dirty="0" smtClean="0"/>
            </a:p>
            <a:p>
              <a:pPr>
                <a:buClr>
                  <a:schemeClr val="accent1"/>
                </a:buClr>
              </a:pPr>
              <a:endParaRPr lang="en-US" sz="1600" dirty="0" smtClean="0"/>
            </a:p>
            <a:p>
              <a:pPr marL="285750" indent="-285750">
                <a:buClr>
                  <a:schemeClr val="accent1"/>
                </a:buClr>
                <a:buFont typeface="Wingdings" charset="2"/>
                <a:buChar char="§"/>
              </a:pPr>
              <a:r>
                <a:rPr lang="en-US" sz="1600" dirty="0" smtClean="0"/>
                <a:t>More Sustainable (RES)</a:t>
              </a:r>
            </a:p>
            <a:p>
              <a:pPr marL="285750" indent="-285750">
                <a:buClr>
                  <a:schemeClr val="accent1"/>
                </a:buClr>
                <a:buFont typeface="Wingdings" charset="2"/>
                <a:buChar char="§"/>
              </a:pPr>
              <a:endParaRPr lang="en-US" sz="1600" dirty="0"/>
            </a:p>
            <a:p>
              <a:pPr marL="285750" indent="-285750">
                <a:buClr>
                  <a:schemeClr val="accent1"/>
                </a:buClr>
                <a:buFont typeface="Wingdings" charset="2"/>
                <a:buChar char="§"/>
              </a:pPr>
              <a:r>
                <a:rPr lang="en-US" sz="1600" dirty="0" smtClean="0"/>
                <a:t>More efficient (e.g. DSM)</a:t>
              </a:r>
            </a:p>
            <a:p>
              <a:pPr marL="285750" indent="-285750">
                <a:buClr>
                  <a:schemeClr val="accent1"/>
                </a:buClr>
                <a:buFont typeface="Wingdings" charset="2"/>
                <a:buChar char="§"/>
              </a:pPr>
              <a:endParaRPr lang="en-US" sz="1600" dirty="0" smtClean="0"/>
            </a:p>
            <a:p>
              <a:pPr marL="285750" indent="-285750">
                <a:buClr>
                  <a:schemeClr val="accent1"/>
                </a:buClr>
                <a:buFont typeface="Wingdings" charset="2"/>
                <a:buChar char="§"/>
              </a:pPr>
              <a:r>
                <a:rPr lang="en-US" sz="1600" dirty="0" smtClean="0"/>
                <a:t>Decentralized</a:t>
              </a:r>
            </a:p>
            <a:p>
              <a:pPr marL="285750" indent="-285750">
                <a:buClr>
                  <a:schemeClr val="accent1"/>
                </a:buClr>
                <a:buFont typeface="Wingdings" charset="2"/>
                <a:buChar char="§"/>
              </a:pPr>
              <a:endParaRPr lang="en-US" sz="1600" dirty="0"/>
            </a:p>
            <a:p>
              <a:pPr marL="285750" indent="-285750">
                <a:buClr>
                  <a:schemeClr val="accent1"/>
                </a:buClr>
                <a:buFont typeface="Wingdings" charset="2"/>
                <a:buChar char="§"/>
              </a:pPr>
              <a:r>
                <a:rPr lang="en-US" sz="1600" dirty="0" smtClean="0"/>
                <a:t>Storage</a:t>
              </a:r>
            </a:p>
            <a:p>
              <a:pPr marL="285750" indent="-285750">
                <a:buClr>
                  <a:schemeClr val="accent1"/>
                </a:buClr>
                <a:buFont typeface="Wingdings" charset="2"/>
                <a:buChar char="§"/>
              </a:pPr>
              <a:endParaRPr lang="en-US" sz="1600" dirty="0"/>
            </a:p>
            <a:p>
              <a:pPr marL="285750" indent="-285750">
                <a:buClr>
                  <a:schemeClr val="accent1"/>
                </a:buClr>
                <a:buFont typeface="Wingdings" charset="2"/>
                <a:buChar char="§"/>
              </a:pPr>
              <a:r>
                <a:rPr lang="en-US" sz="1600" dirty="0" smtClean="0"/>
                <a:t>Electric Mobility</a:t>
              </a:r>
            </a:p>
            <a:p>
              <a:pPr marL="285750" indent="-285750">
                <a:buClr>
                  <a:schemeClr val="accent1"/>
                </a:buClr>
                <a:buFont typeface="Wingdings" charset="2"/>
                <a:buChar char="§"/>
              </a:pPr>
              <a:endParaRPr lang="en-US" sz="1600" dirty="0" smtClean="0"/>
            </a:p>
            <a:p>
              <a:pPr marL="285750" indent="-285750">
                <a:buClr>
                  <a:schemeClr val="accent1"/>
                </a:buClr>
                <a:buFont typeface="Wingdings" charset="2"/>
                <a:buChar char="§"/>
              </a:pPr>
              <a:r>
                <a:rPr lang="en-US" sz="1600" b="1" dirty="0"/>
                <a:t>Digital</a:t>
              </a:r>
            </a:p>
            <a:p>
              <a:pPr marL="285750" indent="-285750">
                <a:buClr>
                  <a:schemeClr val="accent1"/>
                </a:buClr>
                <a:buFont typeface="Wingdings" charset="2"/>
                <a:buChar char="§"/>
              </a:pPr>
              <a:endParaRPr lang="en-US" sz="1600" dirty="0" smtClean="0"/>
            </a:p>
            <a:p>
              <a:pPr marL="285750" indent="-285750">
                <a:buClr>
                  <a:schemeClr val="accent1"/>
                </a:buClr>
                <a:buFont typeface="Wingdings" charset="2"/>
                <a:buChar char="§"/>
              </a:pPr>
              <a:r>
                <a:rPr lang="en-US" sz="1600" dirty="0" smtClean="0"/>
                <a:t>New business players</a:t>
              </a:r>
            </a:p>
            <a:p>
              <a:pPr>
                <a:buClr>
                  <a:schemeClr val="accent1"/>
                </a:buClr>
              </a:pPr>
              <a:endParaRPr lang="en-US" sz="1600" dirty="0"/>
            </a:p>
          </p:txBody>
        </p:sp>
      </p:grpSp>
      <p:pic>
        <p:nvPicPr>
          <p:cNvPr id="5" name="Picture 4"/>
          <p:cNvPicPr>
            <a:picLocks noChangeAspect="1"/>
          </p:cNvPicPr>
          <p:nvPr/>
        </p:nvPicPr>
        <p:blipFill>
          <a:blip r:embed="rId3"/>
          <a:stretch>
            <a:fillRect/>
          </a:stretch>
        </p:blipFill>
        <p:spPr>
          <a:xfrm>
            <a:off x="4127602" y="1122233"/>
            <a:ext cx="7645418" cy="4904608"/>
          </a:xfrm>
          <a:prstGeom prst="rect">
            <a:avLst/>
          </a:prstGeom>
        </p:spPr>
      </p:pic>
    </p:spTree>
    <p:extLst>
      <p:ext uri="{BB962C8B-B14F-4D97-AF65-F5344CB8AC3E}">
        <p14:creationId xmlns:p14="http://schemas.microsoft.com/office/powerpoint/2010/main" val="8843792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a:t>Recent trends and Business Model Innovation</a:t>
            </a:r>
            <a:br>
              <a:rPr lang="en-US" dirty="0"/>
            </a:br>
            <a:r>
              <a:rPr lang="en-US" sz="2200" dirty="0">
                <a:solidFill>
                  <a:schemeClr val="accent4"/>
                </a:solidFill>
              </a:rPr>
              <a:t>Recent trends </a:t>
            </a:r>
            <a:r>
              <a:rPr lang="en-US" dirty="0" smtClean="0"/>
              <a:t/>
            </a:r>
            <a:br>
              <a:rPr lang="en-US" dirty="0" smtClean="0"/>
            </a:br>
            <a:r>
              <a:rPr lang="en-US" dirty="0" smtClean="0"/>
              <a:t/>
            </a:r>
            <a:br>
              <a:rPr lang="en-US" dirty="0" smtClean="0"/>
            </a:br>
            <a:endParaRPr lang="en-US" dirty="0"/>
          </a:p>
        </p:txBody>
      </p:sp>
      <p:sp>
        <p:nvSpPr>
          <p:cNvPr id="3" name="Marcador de Posição de Conteúdo 2"/>
          <p:cNvSpPr>
            <a:spLocks noGrp="1"/>
          </p:cNvSpPr>
          <p:nvPr>
            <p:ph idx="1"/>
          </p:nvPr>
        </p:nvSpPr>
        <p:spPr>
          <a:xfrm>
            <a:off x="995640" y="825159"/>
            <a:ext cx="10777380" cy="5498757"/>
          </a:xfrm>
        </p:spPr>
        <p:txBody>
          <a:bodyPr>
            <a:normAutofit/>
          </a:bodyPr>
          <a:lstStyle/>
          <a:p>
            <a:endParaRPr lang="en-US" dirty="0" smtClean="0"/>
          </a:p>
          <a:p>
            <a:pPr marL="0" indent="0">
              <a:buNone/>
            </a:pPr>
            <a:endParaRPr lang="en-US" sz="1900" dirty="0" smtClean="0"/>
          </a:p>
          <a:p>
            <a:endParaRPr lang="en-US" sz="4400" dirty="0" smtClean="0"/>
          </a:p>
          <a:p>
            <a:pPr marL="0" indent="0">
              <a:buNone/>
            </a:pPr>
            <a:endParaRPr lang="en-US" sz="4400" i="1" dirty="0" smtClean="0"/>
          </a:p>
          <a:p>
            <a:pPr marL="0" indent="0">
              <a:buNone/>
            </a:pPr>
            <a:endParaRPr lang="en-US" sz="4400" i="1" dirty="0"/>
          </a:p>
        </p:txBody>
      </p:sp>
      <p:sp>
        <p:nvSpPr>
          <p:cNvPr id="11" name="CaixaDeTexto 13"/>
          <p:cNvSpPr txBox="1"/>
          <p:nvPr/>
        </p:nvSpPr>
        <p:spPr>
          <a:xfrm>
            <a:off x="3980351" y="5603823"/>
            <a:ext cx="4640417" cy="307777"/>
          </a:xfrm>
          <a:prstGeom prst="rect">
            <a:avLst/>
          </a:prstGeom>
          <a:noFill/>
        </p:spPr>
        <p:txBody>
          <a:bodyPr wrap="square" rtlCol="0">
            <a:spAutoFit/>
          </a:bodyPr>
          <a:lstStyle/>
          <a:p>
            <a:r>
              <a:rPr lang="en-US" sz="1400" dirty="0" smtClean="0"/>
              <a:t>Source: McKinsey</a:t>
            </a:r>
            <a:endParaRPr lang="en-US" sz="1400" dirty="0"/>
          </a:p>
        </p:txBody>
      </p:sp>
      <p:grpSp>
        <p:nvGrpSpPr>
          <p:cNvPr id="18" name="Grupo 7"/>
          <p:cNvGrpSpPr/>
          <p:nvPr/>
        </p:nvGrpSpPr>
        <p:grpSpPr>
          <a:xfrm>
            <a:off x="830540" y="1254051"/>
            <a:ext cx="2719836" cy="4678205"/>
            <a:chOff x="6281351" y="2586384"/>
            <a:chExt cx="4806778" cy="3292505"/>
          </a:xfrm>
        </p:grpSpPr>
        <p:sp>
          <p:nvSpPr>
            <p:cNvPr id="19" name="Retângulo 18"/>
            <p:cNvSpPr/>
            <p:nvPr/>
          </p:nvSpPr>
          <p:spPr>
            <a:xfrm>
              <a:off x="6281351" y="2586384"/>
              <a:ext cx="4806778" cy="494271"/>
            </a:xfrm>
            <a:prstGeom prst="rect">
              <a:avLst/>
            </a:prstGeom>
            <a:gradFill>
              <a:gsLst>
                <a:gs pos="0">
                  <a:schemeClr val="accent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aixaDeTexto 19"/>
            <p:cNvSpPr txBox="1"/>
            <p:nvPr/>
          </p:nvSpPr>
          <p:spPr>
            <a:xfrm>
              <a:off x="6281351" y="2586384"/>
              <a:ext cx="4794423" cy="3292505"/>
            </a:xfrm>
            <a:prstGeom prst="rect">
              <a:avLst/>
            </a:prstGeom>
            <a:noFill/>
            <a:ln w="28575">
              <a:solidFill>
                <a:schemeClr val="accent1">
                  <a:shade val="50000"/>
                </a:schemeClr>
              </a:solidFill>
            </a:ln>
          </p:spPr>
          <p:txBody>
            <a:bodyPr wrap="square" rtlCol="0">
              <a:spAutoFit/>
            </a:bodyPr>
            <a:lstStyle/>
            <a:p>
              <a:pPr>
                <a:buClr>
                  <a:schemeClr val="accent1"/>
                </a:buClr>
              </a:pPr>
              <a:endParaRPr lang="en-US" sz="1000" b="1" dirty="0" smtClean="0"/>
            </a:p>
            <a:p>
              <a:pPr>
                <a:buClr>
                  <a:schemeClr val="accent1"/>
                </a:buClr>
              </a:pPr>
              <a:r>
                <a:rPr lang="en-US" sz="1600" b="1" dirty="0" smtClean="0"/>
                <a:t>New Electricity Paradigm</a:t>
              </a:r>
              <a:endParaRPr lang="en-US" sz="1600" dirty="0" smtClean="0"/>
            </a:p>
            <a:p>
              <a:pPr>
                <a:buClr>
                  <a:schemeClr val="accent1"/>
                </a:buClr>
              </a:pPr>
              <a:endParaRPr lang="en-US" sz="1600" dirty="0" smtClean="0"/>
            </a:p>
            <a:p>
              <a:pPr>
                <a:buClr>
                  <a:schemeClr val="accent1"/>
                </a:buClr>
              </a:pPr>
              <a:endParaRPr lang="en-US" sz="1600" dirty="0" smtClean="0"/>
            </a:p>
            <a:p>
              <a:pPr marL="285750" indent="-285750">
                <a:buClr>
                  <a:schemeClr val="accent1"/>
                </a:buClr>
                <a:buFont typeface="Wingdings" charset="2"/>
                <a:buChar char="§"/>
              </a:pPr>
              <a:r>
                <a:rPr lang="en-US" sz="1600" dirty="0" smtClean="0"/>
                <a:t>More Sustainable (RES)</a:t>
              </a:r>
            </a:p>
            <a:p>
              <a:pPr marL="285750" indent="-285750">
                <a:buClr>
                  <a:schemeClr val="accent1"/>
                </a:buClr>
                <a:buFont typeface="Wingdings" charset="2"/>
                <a:buChar char="§"/>
              </a:pPr>
              <a:endParaRPr lang="en-US" sz="1600" dirty="0"/>
            </a:p>
            <a:p>
              <a:pPr marL="285750" indent="-285750">
                <a:buClr>
                  <a:schemeClr val="accent1"/>
                </a:buClr>
                <a:buFont typeface="Wingdings" charset="2"/>
                <a:buChar char="§"/>
              </a:pPr>
              <a:r>
                <a:rPr lang="en-US" sz="1600" dirty="0" smtClean="0"/>
                <a:t>More efficient (e.g. DSM)</a:t>
              </a:r>
            </a:p>
            <a:p>
              <a:pPr marL="285750" indent="-285750">
                <a:buClr>
                  <a:schemeClr val="accent1"/>
                </a:buClr>
                <a:buFont typeface="Wingdings" charset="2"/>
                <a:buChar char="§"/>
              </a:pPr>
              <a:endParaRPr lang="en-US" sz="1600" dirty="0" smtClean="0"/>
            </a:p>
            <a:p>
              <a:pPr marL="285750" indent="-285750">
                <a:buClr>
                  <a:schemeClr val="accent1"/>
                </a:buClr>
                <a:buFont typeface="Wingdings" charset="2"/>
                <a:buChar char="§"/>
              </a:pPr>
              <a:r>
                <a:rPr lang="en-US" sz="1600" dirty="0" smtClean="0"/>
                <a:t>Decentralized</a:t>
              </a:r>
            </a:p>
            <a:p>
              <a:pPr marL="285750" indent="-285750">
                <a:buClr>
                  <a:schemeClr val="accent1"/>
                </a:buClr>
                <a:buFont typeface="Wingdings" charset="2"/>
                <a:buChar char="§"/>
              </a:pPr>
              <a:endParaRPr lang="en-US" sz="1600" dirty="0"/>
            </a:p>
            <a:p>
              <a:pPr marL="285750" indent="-285750">
                <a:buClr>
                  <a:schemeClr val="accent1"/>
                </a:buClr>
                <a:buFont typeface="Wingdings" charset="2"/>
                <a:buChar char="§"/>
              </a:pPr>
              <a:r>
                <a:rPr lang="en-US" sz="1600" dirty="0" smtClean="0"/>
                <a:t>Storage</a:t>
              </a:r>
            </a:p>
            <a:p>
              <a:pPr marL="285750" indent="-285750">
                <a:buClr>
                  <a:schemeClr val="accent1"/>
                </a:buClr>
                <a:buFont typeface="Wingdings" charset="2"/>
                <a:buChar char="§"/>
              </a:pPr>
              <a:endParaRPr lang="en-US" sz="1600" dirty="0"/>
            </a:p>
            <a:p>
              <a:pPr marL="285750" indent="-285750">
                <a:buClr>
                  <a:schemeClr val="accent1"/>
                </a:buClr>
                <a:buFont typeface="Wingdings" charset="2"/>
                <a:buChar char="§"/>
              </a:pPr>
              <a:r>
                <a:rPr lang="en-US" sz="1600" dirty="0" smtClean="0"/>
                <a:t>Electric Mobility</a:t>
              </a:r>
            </a:p>
            <a:p>
              <a:pPr marL="285750" indent="-285750">
                <a:buClr>
                  <a:schemeClr val="accent1"/>
                </a:buClr>
                <a:buFont typeface="Wingdings" charset="2"/>
                <a:buChar char="§"/>
              </a:pPr>
              <a:endParaRPr lang="en-US" sz="1600" dirty="0" smtClean="0"/>
            </a:p>
            <a:p>
              <a:pPr marL="285750" indent="-285750">
                <a:buClr>
                  <a:schemeClr val="accent1"/>
                </a:buClr>
                <a:buFont typeface="Wingdings" charset="2"/>
                <a:buChar char="§"/>
              </a:pPr>
              <a:r>
                <a:rPr lang="en-US" sz="1600" b="1" dirty="0"/>
                <a:t>Digital</a:t>
              </a:r>
            </a:p>
            <a:p>
              <a:pPr marL="285750" indent="-285750">
                <a:buClr>
                  <a:schemeClr val="accent1"/>
                </a:buClr>
                <a:buFont typeface="Wingdings" charset="2"/>
                <a:buChar char="§"/>
              </a:pPr>
              <a:endParaRPr lang="en-US" sz="1600" dirty="0" smtClean="0"/>
            </a:p>
            <a:p>
              <a:pPr marL="285750" indent="-285750">
                <a:buClr>
                  <a:schemeClr val="accent1"/>
                </a:buClr>
                <a:buFont typeface="Wingdings" charset="2"/>
                <a:buChar char="§"/>
              </a:pPr>
              <a:r>
                <a:rPr lang="en-US" sz="1600" dirty="0" smtClean="0"/>
                <a:t>New business players</a:t>
              </a:r>
            </a:p>
            <a:p>
              <a:pPr>
                <a:buClr>
                  <a:schemeClr val="accent1"/>
                </a:buClr>
              </a:pPr>
              <a:endParaRPr lang="en-US" sz="1600" dirty="0"/>
            </a:p>
          </p:txBody>
        </p:sp>
      </p:grpSp>
      <p:pic>
        <p:nvPicPr>
          <p:cNvPr id="4" name="Imagem 3"/>
          <p:cNvPicPr>
            <a:picLocks noChangeAspect="1"/>
          </p:cNvPicPr>
          <p:nvPr/>
        </p:nvPicPr>
        <p:blipFill>
          <a:blip r:embed="rId3"/>
          <a:stretch>
            <a:fillRect/>
          </a:stretch>
        </p:blipFill>
        <p:spPr>
          <a:xfrm>
            <a:off x="3980351" y="730715"/>
            <a:ext cx="6096000" cy="4782343"/>
          </a:xfrm>
          <a:prstGeom prst="rect">
            <a:avLst/>
          </a:prstGeom>
        </p:spPr>
      </p:pic>
      <p:sp>
        <p:nvSpPr>
          <p:cNvPr id="10" name="Content Placeholder 4"/>
          <p:cNvSpPr txBox="1">
            <a:spLocks/>
          </p:cNvSpPr>
          <p:nvPr/>
        </p:nvSpPr>
        <p:spPr>
          <a:xfrm>
            <a:off x="7564503" y="4943425"/>
            <a:ext cx="7784654" cy="454111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smtClean="0"/>
              <a:t>Utilities’ profit from digital potential </a:t>
            </a:r>
          </a:p>
          <a:p>
            <a:pPr lvl="1"/>
            <a:r>
              <a:rPr lang="en-US" dirty="0" smtClean="0"/>
              <a:t>Smart </a:t>
            </a:r>
            <a:r>
              <a:rPr lang="en-US" dirty="0"/>
              <a:t>meters and the smart grid, </a:t>
            </a:r>
            <a:endParaRPr lang="en-US" dirty="0" smtClean="0"/>
          </a:p>
          <a:p>
            <a:pPr lvl="1"/>
            <a:r>
              <a:rPr lang="en-US" dirty="0" smtClean="0"/>
              <a:t>Digital </a:t>
            </a:r>
            <a:r>
              <a:rPr lang="en-US" dirty="0"/>
              <a:t>productivity tools for employees, </a:t>
            </a:r>
            <a:endParaRPr lang="en-US" dirty="0" smtClean="0"/>
          </a:p>
          <a:p>
            <a:pPr lvl="1"/>
            <a:r>
              <a:rPr lang="en-US" dirty="0" smtClean="0"/>
              <a:t>Automation </a:t>
            </a:r>
            <a:r>
              <a:rPr lang="en-US" dirty="0"/>
              <a:t>of back-office processes</a:t>
            </a:r>
            <a:r>
              <a:rPr lang="en-US" dirty="0" smtClean="0"/>
              <a:t>.</a:t>
            </a:r>
            <a:endParaRPr lang="en-US" dirty="0"/>
          </a:p>
        </p:txBody>
      </p:sp>
    </p:spTree>
    <p:extLst>
      <p:ext uri="{BB962C8B-B14F-4D97-AF65-F5344CB8AC3E}">
        <p14:creationId xmlns:p14="http://schemas.microsoft.com/office/powerpoint/2010/main" val="2657293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a:t>Recent trends and Business Model Innovation</a:t>
            </a:r>
            <a:br>
              <a:rPr lang="en-US" dirty="0"/>
            </a:br>
            <a:r>
              <a:rPr lang="en-US" sz="2200" dirty="0">
                <a:solidFill>
                  <a:schemeClr val="accent4"/>
                </a:solidFill>
              </a:rPr>
              <a:t>Recent trends </a:t>
            </a:r>
            <a:r>
              <a:rPr lang="en-US" dirty="0" smtClean="0"/>
              <a:t/>
            </a:r>
            <a:br>
              <a:rPr lang="en-US" dirty="0" smtClean="0"/>
            </a:br>
            <a:r>
              <a:rPr lang="en-US" dirty="0" smtClean="0"/>
              <a:t/>
            </a:r>
            <a:br>
              <a:rPr lang="en-US" dirty="0" smtClean="0"/>
            </a:br>
            <a:endParaRPr lang="en-US" dirty="0"/>
          </a:p>
        </p:txBody>
      </p:sp>
      <p:sp>
        <p:nvSpPr>
          <p:cNvPr id="3" name="Marcador de Posição de Conteúdo 2"/>
          <p:cNvSpPr>
            <a:spLocks noGrp="1"/>
          </p:cNvSpPr>
          <p:nvPr>
            <p:ph idx="1"/>
          </p:nvPr>
        </p:nvSpPr>
        <p:spPr>
          <a:xfrm>
            <a:off x="995640" y="825159"/>
            <a:ext cx="10777380" cy="5498757"/>
          </a:xfrm>
        </p:spPr>
        <p:txBody>
          <a:bodyPr>
            <a:normAutofit/>
          </a:bodyPr>
          <a:lstStyle/>
          <a:p>
            <a:endParaRPr lang="en-US" dirty="0" smtClean="0"/>
          </a:p>
          <a:p>
            <a:pPr marL="0" indent="0">
              <a:buNone/>
            </a:pPr>
            <a:endParaRPr lang="en-US" sz="1900" dirty="0" smtClean="0"/>
          </a:p>
          <a:p>
            <a:endParaRPr lang="en-US" sz="4400" dirty="0" smtClean="0"/>
          </a:p>
          <a:p>
            <a:pPr marL="0" indent="0">
              <a:buNone/>
            </a:pPr>
            <a:endParaRPr lang="en-US" sz="4400" i="1" dirty="0" smtClean="0"/>
          </a:p>
          <a:p>
            <a:pPr marL="0" indent="0">
              <a:buNone/>
            </a:pPr>
            <a:endParaRPr lang="en-US" sz="4400" i="1" dirty="0"/>
          </a:p>
        </p:txBody>
      </p:sp>
      <p:grpSp>
        <p:nvGrpSpPr>
          <p:cNvPr id="5" name="Grupo 7"/>
          <p:cNvGrpSpPr/>
          <p:nvPr/>
        </p:nvGrpSpPr>
        <p:grpSpPr>
          <a:xfrm>
            <a:off x="830540" y="1254051"/>
            <a:ext cx="2719836" cy="4678205"/>
            <a:chOff x="6281351" y="2586384"/>
            <a:chExt cx="4806778" cy="3292505"/>
          </a:xfrm>
        </p:grpSpPr>
        <p:sp>
          <p:nvSpPr>
            <p:cNvPr id="9" name="Retângulo 8"/>
            <p:cNvSpPr/>
            <p:nvPr/>
          </p:nvSpPr>
          <p:spPr>
            <a:xfrm>
              <a:off x="6281351" y="2586384"/>
              <a:ext cx="4806778" cy="494271"/>
            </a:xfrm>
            <a:prstGeom prst="rect">
              <a:avLst/>
            </a:prstGeom>
            <a:gradFill>
              <a:gsLst>
                <a:gs pos="0">
                  <a:schemeClr val="accent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aixaDeTexto 9"/>
            <p:cNvSpPr txBox="1"/>
            <p:nvPr/>
          </p:nvSpPr>
          <p:spPr>
            <a:xfrm>
              <a:off x="6281351" y="2586384"/>
              <a:ext cx="4794423" cy="3292505"/>
            </a:xfrm>
            <a:prstGeom prst="rect">
              <a:avLst/>
            </a:prstGeom>
            <a:noFill/>
            <a:ln w="28575">
              <a:solidFill>
                <a:schemeClr val="accent1">
                  <a:shade val="50000"/>
                </a:schemeClr>
              </a:solidFill>
            </a:ln>
          </p:spPr>
          <p:txBody>
            <a:bodyPr wrap="square" rtlCol="0">
              <a:spAutoFit/>
            </a:bodyPr>
            <a:lstStyle/>
            <a:p>
              <a:pPr>
                <a:buClr>
                  <a:schemeClr val="accent1"/>
                </a:buClr>
              </a:pPr>
              <a:endParaRPr lang="en-US" sz="1000" b="1" dirty="0" smtClean="0"/>
            </a:p>
            <a:p>
              <a:pPr>
                <a:buClr>
                  <a:schemeClr val="accent1"/>
                </a:buClr>
              </a:pPr>
              <a:r>
                <a:rPr lang="en-US" sz="1600" b="1" dirty="0" smtClean="0"/>
                <a:t>New Electricity Paradigm</a:t>
              </a:r>
              <a:endParaRPr lang="en-US" sz="1600" dirty="0" smtClean="0"/>
            </a:p>
            <a:p>
              <a:pPr>
                <a:buClr>
                  <a:schemeClr val="accent1"/>
                </a:buClr>
              </a:pPr>
              <a:endParaRPr lang="en-US" sz="1600" dirty="0" smtClean="0"/>
            </a:p>
            <a:p>
              <a:pPr>
                <a:buClr>
                  <a:schemeClr val="accent1"/>
                </a:buClr>
              </a:pPr>
              <a:endParaRPr lang="en-US" sz="1600" b="1" dirty="0" smtClean="0"/>
            </a:p>
            <a:p>
              <a:pPr marL="285750" indent="-285750">
                <a:buClr>
                  <a:schemeClr val="accent1"/>
                </a:buClr>
                <a:buFont typeface="Wingdings" charset="2"/>
                <a:buChar char="§"/>
              </a:pPr>
              <a:r>
                <a:rPr lang="en-US" sz="1600" dirty="0" smtClean="0"/>
                <a:t>More Sustainable (RES)</a:t>
              </a:r>
            </a:p>
            <a:p>
              <a:pPr marL="285750" indent="-285750">
                <a:buClr>
                  <a:schemeClr val="accent1"/>
                </a:buClr>
                <a:buFont typeface="Wingdings" charset="2"/>
                <a:buChar char="§"/>
              </a:pPr>
              <a:endParaRPr lang="en-US" sz="1600" dirty="0"/>
            </a:p>
            <a:p>
              <a:pPr marL="285750" indent="-285750">
                <a:buClr>
                  <a:schemeClr val="accent1"/>
                </a:buClr>
                <a:buFont typeface="Wingdings" charset="2"/>
                <a:buChar char="§"/>
              </a:pPr>
              <a:r>
                <a:rPr lang="en-US" sz="1600" dirty="0" smtClean="0"/>
                <a:t>More efficient (e.g. DSM)</a:t>
              </a:r>
            </a:p>
            <a:p>
              <a:pPr marL="285750" indent="-285750">
                <a:buClr>
                  <a:schemeClr val="accent1"/>
                </a:buClr>
                <a:buFont typeface="Wingdings" charset="2"/>
                <a:buChar char="§"/>
              </a:pPr>
              <a:endParaRPr lang="en-US" sz="1600" dirty="0" smtClean="0"/>
            </a:p>
            <a:p>
              <a:pPr marL="285750" indent="-285750">
                <a:buClr>
                  <a:schemeClr val="accent1"/>
                </a:buClr>
                <a:buFont typeface="Wingdings" charset="2"/>
                <a:buChar char="§"/>
              </a:pPr>
              <a:r>
                <a:rPr lang="en-US" sz="1600" dirty="0" smtClean="0"/>
                <a:t>Decentralized</a:t>
              </a:r>
            </a:p>
            <a:p>
              <a:pPr marL="285750" indent="-285750">
                <a:buClr>
                  <a:schemeClr val="accent1"/>
                </a:buClr>
                <a:buFont typeface="Wingdings" charset="2"/>
                <a:buChar char="§"/>
              </a:pPr>
              <a:endParaRPr lang="en-US" sz="1600" dirty="0" smtClean="0"/>
            </a:p>
            <a:p>
              <a:pPr marL="285750" indent="-285750">
                <a:buClr>
                  <a:schemeClr val="accent1"/>
                </a:buClr>
                <a:buFont typeface="Wingdings" charset="2"/>
                <a:buChar char="§"/>
              </a:pPr>
              <a:r>
                <a:rPr lang="en-US" sz="1600" dirty="0"/>
                <a:t>Digital</a:t>
              </a:r>
            </a:p>
            <a:p>
              <a:pPr marL="285750" indent="-285750">
                <a:buClr>
                  <a:schemeClr val="accent1"/>
                </a:buClr>
                <a:buFont typeface="Wingdings" charset="2"/>
                <a:buChar char="§"/>
              </a:pPr>
              <a:endParaRPr lang="en-US" sz="1600" dirty="0"/>
            </a:p>
            <a:p>
              <a:pPr marL="285750" indent="-285750">
                <a:buClr>
                  <a:schemeClr val="accent1"/>
                </a:buClr>
                <a:buFont typeface="Wingdings" charset="2"/>
                <a:buChar char="§"/>
              </a:pPr>
              <a:r>
                <a:rPr lang="en-US" sz="1600" dirty="0" smtClean="0"/>
                <a:t>Storage</a:t>
              </a:r>
            </a:p>
            <a:p>
              <a:pPr marL="285750" indent="-285750">
                <a:buClr>
                  <a:schemeClr val="accent1"/>
                </a:buClr>
                <a:buFont typeface="Wingdings" charset="2"/>
                <a:buChar char="§"/>
              </a:pPr>
              <a:endParaRPr lang="en-US" sz="1600" dirty="0"/>
            </a:p>
            <a:p>
              <a:pPr marL="285750" indent="-285750">
                <a:buClr>
                  <a:schemeClr val="accent1"/>
                </a:buClr>
                <a:buFont typeface="Wingdings" charset="2"/>
                <a:buChar char="§"/>
              </a:pPr>
              <a:r>
                <a:rPr lang="en-US" sz="1600" dirty="0" smtClean="0"/>
                <a:t>Electric Mobility</a:t>
              </a:r>
            </a:p>
            <a:p>
              <a:pPr marL="285750" indent="-285750">
                <a:buClr>
                  <a:schemeClr val="accent1"/>
                </a:buClr>
                <a:buFont typeface="Wingdings" charset="2"/>
                <a:buChar char="§"/>
              </a:pPr>
              <a:endParaRPr lang="en-US" sz="1600" dirty="0" smtClean="0"/>
            </a:p>
            <a:p>
              <a:pPr marL="285750" indent="-285750">
                <a:buClr>
                  <a:schemeClr val="accent1"/>
                </a:buClr>
                <a:buFont typeface="Wingdings" charset="2"/>
                <a:buChar char="§"/>
              </a:pPr>
              <a:r>
                <a:rPr lang="en-US" sz="1600" b="1" dirty="0" smtClean="0"/>
                <a:t>New business players</a:t>
              </a:r>
            </a:p>
            <a:p>
              <a:pPr>
                <a:buClr>
                  <a:schemeClr val="accent1"/>
                </a:buClr>
              </a:pPr>
              <a:endParaRPr lang="en-US" sz="1600" dirty="0"/>
            </a:p>
          </p:txBody>
        </p:sp>
      </p:grpSp>
      <p:sp>
        <p:nvSpPr>
          <p:cNvPr id="12" name="Retângulo 11"/>
          <p:cNvSpPr/>
          <p:nvPr/>
        </p:nvSpPr>
        <p:spPr>
          <a:xfrm>
            <a:off x="5840879" y="6195996"/>
            <a:ext cx="2733697" cy="369332"/>
          </a:xfrm>
          <a:prstGeom prst="rect">
            <a:avLst/>
          </a:prstGeom>
        </p:spPr>
        <p:txBody>
          <a:bodyPr wrap="none">
            <a:spAutoFit/>
          </a:bodyPr>
          <a:lstStyle/>
          <a:p>
            <a:r>
              <a:rPr lang="pt-PT" dirty="0" err="1" smtClean="0"/>
              <a:t>Source</a:t>
            </a:r>
            <a:r>
              <a:rPr lang="pt-PT" dirty="0" smtClean="0"/>
              <a:t>: </a:t>
            </a:r>
            <a:r>
              <a:rPr lang="pt-PT" dirty="0" err="1" smtClean="0"/>
              <a:t>GreenTechMedia</a:t>
            </a:r>
            <a:endParaRPr lang="pt-PT" dirty="0"/>
          </a:p>
        </p:txBody>
      </p:sp>
      <p:pic>
        <p:nvPicPr>
          <p:cNvPr id="7" name="Imagem 6"/>
          <p:cNvPicPr>
            <a:picLocks noChangeAspect="1"/>
          </p:cNvPicPr>
          <p:nvPr/>
        </p:nvPicPr>
        <p:blipFill>
          <a:blip r:embed="rId3"/>
          <a:stretch>
            <a:fillRect/>
          </a:stretch>
        </p:blipFill>
        <p:spPr>
          <a:xfrm>
            <a:off x="3973029" y="825156"/>
            <a:ext cx="7558571" cy="5355865"/>
          </a:xfrm>
          <a:prstGeom prst="rect">
            <a:avLst/>
          </a:prstGeom>
        </p:spPr>
      </p:pic>
    </p:spTree>
    <p:extLst>
      <p:ext uri="{BB962C8B-B14F-4D97-AF65-F5344CB8AC3E}">
        <p14:creationId xmlns:p14="http://schemas.microsoft.com/office/powerpoint/2010/main" val="3738820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smtClean="0"/>
              <a:t>Electricity markets</a:t>
            </a:r>
            <a:br>
              <a:rPr lang="en-US" dirty="0" smtClean="0"/>
            </a:br>
            <a:r>
              <a:rPr lang="en-US" sz="2200" dirty="0" smtClean="0">
                <a:solidFill>
                  <a:schemeClr val="accent4"/>
                </a:solidFill>
              </a:rPr>
              <a:t>Current Challenges (The European case)</a:t>
            </a:r>
            <a:r>
              <a:rPr lang="en-US" dirty="0" smtClean="0"/>
              <a:t/>
            </a:r>
            <a:br>
              <a:rPr lang="en-US" dirty="0" smtClean="0"/>
            </a:br>
            <a:r>
              <a:rPr lang="en-US" dirty="0" smtClean="0"/>
              <a:t/>
            </a:r>
            <a:br>
              <a:rPr lang="en-US" dirty="0" smtClean="0"/>
            </a:br>
            <a:endParaRPr lang="en-US" dirty="0"/>
          </a:p>
        </p:txBody>
      </p:sp>
      <p:sp>
        <p:nvSpPr>
          <p:cNvPr id="3" name="Marcador de Posição de Conteúdo 2"/>
          <p:cNvSpPr>
            <a:spLocks noGrp="1"/>
          </p:cNvSpPr>
          <p:nvPr>
            <p:ph idx="1"/>
          </p:nvPr>
        </p:nvSpPr>
        <p:spPr>
          <a:xfrm>
            <a:off x="995640" y="825159"/>
            <a:ext cx="10777380" cy="5498757"/>
          </a:xfrm>
        </p:spPr>
        <p:txBody>
          <a:bodyPr>
            <a:normAutofit/>
          </a:bodyPr>
          <a:lstStyle/>
          <a:p>
            <a:endParaRPr lang="en-US" dirty="0" smtClean="0"/>
          </a:p>
          <a:p>
            <a:pPr marL="0" indent="0">
              <a:buNone/>
            </a:pPr>
            <a:endParaRPr lang="en-US" sz="1900" dirty="0" smtClean="0"/>
          </a:p>
          <a:p>
            <a:endParaRPr lang="en-US" sz="4400" dirty="0" smtClean="0"/>
          </a:p>
          <a:p>
            <a:pPr marL="0" indent="0">
              <a:buNone/>
            </a:pPr>
            <a:endParaRPr lang="en-US" sz="4400" i="1" dirty="0" smtClean="0"/>
          </a:p>
          <a:p>
            <a:pPr marL="0" indent="0">
              <a:buNone/>
            </a:pPr>
            <a:endParaRPr lang="en-US" sz="4400" i="1" dirty="0"/>
          </a:p>
        </p:txBody>
      </p:sp>
      <p:sp>
        <p:nvSpPr>
          <p:cNvPr id="12" name="TextBox 13"/>
          <p:cNvSpPr txBox="1"/>
          <p:nvPr/>
        </p:nvSpPr>
        <p:spPr>
          <a:xfrm>
            <a:off x="800418" y="5485137"/>
            <a:ext cx="5476574" cy="535531"/>
          </a:xfrm>
          <a:prstGeom prst="rect">
            <a:avLst/>
          </a:prstGeom>
          <a:noFill/>
        </p:spPr>
        <p:txBody>
          <a:bodyPr wrap="square" rtlCol="0">
            <a:spAutoFit/>
          </a:bodyPr>
          <a:lstStyle/>
          <a:p>
            <a:pPr algn="ctr">
              <a:lnSpc>
                <a:spcPct val="120000"/>
              </a:lnSpc>
            </a:pPr>
            <a:r>
              <a:rPr lang="en-US" sz="1200" b="1" dirty="0">
                <a:solidFill>
                  <a:srgbClr val="0E5BA8"/>
                </a:solidFill>
                <a:latin typeface="Adobe Caslon Pro"/>
                <a:cs typeface="Adobe Caslon Pro"/>
              </a:rPr>
              <a:t>Price-effect of an increase of the electricity generation using wind. </a:t>
            </a:r>
            <a:endParaRPr lang="en-US" sz="1200" b="1" dirty="0" smtClean="0">
              <a:solidFill>
                <a:srgbClr val="0E5BA8"/>
              </a:solidFill>
              <a:latin typeface="Adobe Caslon Pro"/>
              <a:cs typeface="Adobe Caslon Pro"/>
            </a:endParaRPr>
          </a:p>
          <a:p>
            <a:pPr algn="ctr">
              <a:lnSpc>
                <a:spcPct val="120000"/>
              </a:lnSpc>
            </a:pPr>
            <a:r>
              <a:rPr lang="en-US" sz="1200" dirty="0" smtClean="0">
                <a:latin typeface="Adobe Caslon Pro"/>
                <a:cs typeface="Adobe Caslon Pro"/>
              </a:rPr>
              <a:t>Source:</a:t>
            </a:r>
            <a:r>
              <a:rPr lang="en-US" sz="1200" dirty="0" smtClean="0">
                <a:latin typeface="Times New Roman"/>
                <a:ea typeface="ＭＳ 明朝"/>
              </a:rPr>
              <a:t> </a:t>
            </a:r>
            <a:r>
              <a:rPr lang="en-US" sz="1200" dirty="0">
                <a:latin typeface="Adobe Caslon Pro"/>
                <a:cs typeface="Adobe Caslon Pro"/>
              </a:rPr>
              <a:t>Vine and </a:t>
            </a:r>
            <a:r>
              <a:rPr lang="en-US" sz="1200" dirty="0" err="1">
                <a:latin typeface="Adobe Caslon Pro"/>
                <a:cs typeface="Adobe Caslon Pro"/>
              </a:rPr>
              <a:t>Juliani</a:t>
            </a:r>
            <a:r>
              <a:rPr lang="en-US" sz="1200" dirty="0">
                <a:latin typeface="Adobe Caslon Pro"/>
                <a:cs typeface="Adobe Caslon Pro"/>
              </a:rPr>
              <a:t> (2014</a:t>
            </a:r>
            <a:r>
              <a:rPr lang="en-US" sz="1200" dirty="0" smtClean="0">
                <a:latin typeface="Adobe Caslon Pro"/>
                <a:cs typeface="Adobe Caslon Pro"/>
              </a:rPr>
              <a:t>).</a:t>
            </a:r>
            <a:endParaRPr lang="en-US" sz="1200" dirty="0">
              <a:latin typeface="Adobe Caslon Pro"/>
              <a:cs typeface="Adobe Caslon Pro"/>
            </a:endParaRPr>
          </a:p>
        </p:txBody>
      </p:sp>
      <p:pic>
        <p:nvPicPr>
          <p:cNvPr id="13"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36" y="2277323"/>
            <a:ext cx="5596848" cy="3254826"/>
          </a:xfrm>
          <a:prstGeom prst="rect">
            <a:avLst/>
          </a:prstGeom>
        </p:spPr>
      </p:pic>
      <p:grpSp>
        <p:nvGrpSpPr>
          <p:cNvPr id="14" name="Group 10"/>
          <p:cNvGrpSpPr/>
          <p:nvPr/>
        </p:nvGrpSpPr>
        <p:grpSpPr>
          <a:xfrm>
            <a:off x="6730133" y="2551591"/>
            <a:ext cx="5087741" cy="3469077"/>
            <a:chOff x="2472276" y="2010727"/>
            <a:chExt cx="4457698" cy="2961652"/>
          </a:xfrm>
        </p:grpSpPr>
        <p:pic>
          <p:nvPicPr>
            <p:cNvPr id="15" name="Picture 5"/>
            <p:cNvPicPr>
              <a:picLocks noChangeAspect="1"/>
            </p:cNvPicPr>
            <p:nvPr/>
          </p:nvPicPr>
          <p:blipFill rotWithShape="1">
            <a:blip r:embed="rId4"/>
            <a:srcRect t="6083"/>
            <a:stretch/>
          </p:blipFill>
          <p:spPr>
            <a:xfrm>
              <a:off x="2472276" y="2010727"/>
              <a:ext cx="4457698" cy="2434029"/>
            </a:xfrm>
            <a:prstGeom prst="rect">
              <a:avLst/>
            </a:prstGeom>
          </p:spPr>
        </p:pic>
        <p:sp>
          <p:nvSpPr>
            <p:cNvPr id="16" name="TextBox 9"/>
            <p:cNvSpPr txBox="1"/>
            <p:nvPr/>
          </p:nvSpPr>
          <p:spPr>
            <a:xfrm>
              <a:off x="2472276" y="4604518"/>
              <a:ext cx="4457698" cy="367861"/>
            </a:xfrm>
            <a:prstGeom prst="rect">
              <a:avLst/>
            </a:prstGeom>
            <a:noFill/>
          </p:spPr>
          <p:txBody>
            <a:bodyPr wrap="square" rtlCol="0">
              <a:spAutoFit/>
            </a:bodyPr>
            <a:lstStyle/>
            <a:p>
              <a:pPr algn="ctr"/>
              <a:r>
                <a:rPr lang="en-US" sz="1100" b="1" dirty="0" smtClean="0">
                  <a:solidFill>
                    <a:srgbClr val="0E5BA8"/>
                  </a:solidFill>
                  <a:latin typeface="Adobe Caslon Pro"/>
                  <a:cs typeface="Adobe Caslon Pro"/>
                </a:rPr>
                <a:t>Electricity </a:t>
              </a:r>
              <a:r>
                <a:rPr lang="en-US" sz="1100" b="1" dirty="0">
                  <a:solidFill>
                    <a:srgbClr val="0E5BA8"/>
                  </a:solidFill>
                  <a:latin typeface="Adobe Caslon Pro"/>
                  <a:cs typeface="Adobe Caslon Pro"/>
                </a:rPr>
                <a:t>generation and demand during a typical winter week in Italy</a:t>
              </a:r>
              <a:r>
                <a:rPr lang="en-US" sz="1100" b="1" dirty="0" smtClean="0">
                  <a:solidFill>
                    <a:srgbClr val="0E5BA8"/>
                  </a:solidFill>
                  <a:latin typeface="Adobe Caslon Pro"/>
                  <a:cs typeface="Adobe Caslon Pro"/>
                </a:rPr>
                <a:t>. </a:t>
              </a:r>
            </a:p>
            <a:p>
              <a:pPr algn="ctr"/>
              <a:r>
                <a:rPr lang="en-US" sz="1100" dirty="0" smtClean="0">
                  <a:latin typeface="Adobe Caslon Pro"/>
                  <a:cs typeface="Adobe Caslon Pro"/>
                </a:rPr>
                <a:t>Source</a:t>
              </a:r>
              <a:r>
                <a:rPr lang="en-US" sz="1100" dirty="0">
                  <a:latin typeface="Adobe Caslon Pro"/>
                  <a:cs typeface="Adobe Caslon Pro"/>
                </a:rPr>
                <a:t>: Steinke </a:t>
              </a:r>
              <a:r>
                <a:rPr lang="en-US" sz="1100" i="1" dirty="0">
                  <a:latin typeface="Adobe Caslon Pro"/>
                  <a:cs typeface="Adobe Caslon Pro"/>
                </a:rPr>
                <a:t>et al. </a:t>
              </a:r>
              <a:r>
                <a:rPr lang="en-US" sz="1100" dirty="0">
                  <a:latin typeface="Adobe Caslon Pro"/>
                  <a:cs typeface="Adobe Caslon Pro"/>
                </a:rPr>
                <a:t>(2013)</a:t>
              </a:r>
              <a:r>
                <a:rPr lang="en-US" sz="1100" dirty="0" smtClean="0">
                  <a:latin typeface="Adobe Caslon Pro"/>
                  <a:cs typeface="Adobe Caslon Pro"/>
                </a:rPr>
                <a:t>.</a:t>
              </a:r>
              <a:endParaRPr lang="fr-FR" sz="1100" dirty="0">
                <a:latin typeface="Adobe Caslon Pro"/>
                <a:cs typeface="Adobe Caslon Pro"/>
              </a:endParaRPr>
            </a:p>
          </p:txBody>
        </p:sp>
      </p:grpSp>
      <p:sp>
        <p:nvSpPr>
          <p:cNvPr id="17" name="Content Placeholder 4"/>
          <p:cNvSpPr txBox="1">
            <a:spLocks/>
          </p:cNvSpPr>
          <p:nvPr/>
        </p:nvSpPr>
        <p:spPr>
          <a:xfrm>
            <a:off x="1169796" y="1356831"/>
            <a:ext cx="10327937" cy="57356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1600" dirty="0" smtClean="0"/>
              <a:t>Increasing weight of RES =&gt; Investment and supply security</a:t>
            </a:r>
            <a:endParaRPr lang="en-US" sz="1400" dirty="0" smtClean="0"/>
          </a:p>
        </p:txBody>
      </p:sp>
    </p:spTree>
    <p:extLst>
      <p:ext uri="{BB962C8B-B14F-4D97-AF65-F5344CB8AC3E}">
        <p14:creationId xmlns:p14="http://schemas.microsoft.com/office/powerpoint/2010/main" val="154198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Electricity markets</a:t>
            </a:r>
            <a:br>
              <a:rPr lang="en-US" dirty="0"/>
            </a:br>
            <a:r>
              <a:rPr lang="en-US" dirty="0">
                <a:solidFill>
                  <a:schemeClr val="accent4"/>
                </a:solidFill>
              </a:rPr>
              <a:t>Current Challenges (The European case) </a:t>
            </a:r>
            <a:r>
              <a:rPr lang="pt-PT" dirty="0" smtClean="0">
                <a:solidFill>
                  <a:schemeClr val="bg1">
                    <a:lumMod val="50000"/>
                  </a:schemeClr>
                </a:solidFill>
              </a:rPr>
              <a:t/>
            </a:r>
            <a:br>
              <a:rPr lang="pt-PT" dirty="0" smtClean="0">
                <a:solidFill>
                  <a:schemeClr val="bg1">
                    <a:lumMod val="50000"/>
                  </a:schemeClr>
                </a:solidFill>
              </a:rPr>
            </a:br>
            <a:endParaRPr lang="pt-PT" dirty="0"/>
          </a:p>
        </p:txBody>
      </p:sp>
      <p:sp>
        <p:nvSpPr>
          <p:cNvPr id="3" name="Marcador de Posição de Conteúdo 2"/>
          <p:cNvSpPr>
            <a:spLocks noGrp="1"/>
          </p:cNvSpPr>
          <p:nvPr>
            <p:ph idx="1"/>
          </p:nvPr>
        </p:nvSpPr>
        <p:spPr>
          <a:xfrm>
            <a:off x="677334" y="1062681"/>
            <a:ext cx="10777380" cy="5498757"/>
          </a:xfrm>
        </p:spPr>
        <p:txBody>
          <a:bodyPr>
            <a:normAutofit/>
          </a:bodyPr>
          <a:lstStyle/>
          <a:p>
            <a:endParaRPr lang="pt-PT" dirty="0"/>
          </a:p>
          <a:p>
            <a:pPr marL="0" indent="0">
              <a:buNone/>
            </a:pPr>
            <a:r>
              <a:rPr lang="pt-PT" sz="1900" dirty="0" err="1" smtClean="0"/>
              <a:t>The</a:t>
            </a:r>
            <a:r>
              <a:rPr lang="pt-PT" sz="1900" dirty="0" smtClean="0"/>
              <a:t> entrance </a:t>
            </a:r>
            <a:r>
              <a:rPr lang="pt-PT" sz="1900" dirty="0" err="1" smtClean="0"/>
              <a:t>of</a:t>
            </a:r>
            <a:r>
              <a:rPr lang="pt-PT" sz="1900" dirty="0" smtClean="0"/>
              <a:t> RES in </a:t>
            </a:r>
            <a:r>
              <a:rPr lang="pt-PT" sz="1900" dirty="0" err="1" smtClean="0"/>
              <a:t>the</a:t>
            </a:r>
            <a:r>
              <a:rPr lang="pt-PT" sz="1900" dirty="0" smtClean="0"/>
              <a:t> </a:t>
            </a:r>
            <a:r>
              <a:rPr lang="pt-PT" sz="1900" dirty="0" err="1" smtClean="0"/>
              <a:t>market</a:t>
            </a:r>
            <a:endParaRPr lang="pt-PT" sz="1700" dirty="0" smtClean="0"/>
          </a:p>
          <a:p>
            <a:pPr lvl="1"/>
            <a:endParaRPr lang="pt-PT" sz="1700" dirty="0" smtClean="0"/>
          </a:p>
          <a:p>
            <a:pPr lvl="1"/>
            <a:r>
              <a:rPr lang="pt-PT" sz="1700" dirty="0" err="1" smtClean="0"/>
              <a:t>Lower</a:t>
            </a:r>
            <a:r>
              <a:rPr lang="pt-PT" sz="1700" dirty="0" smtClean="0"/>
              <a:t> </a:t>
            </a:r>
            <a:r>
              <a:rPr lang="pt-PT" sz="1700" dirty="0" err="1" smtClean="0"/>
              <a:t>prices</a:t>
            </a:r>
            <a:r>
              <a:rPr lang="pt-PT" sz="1700" dirty="0" smtClean="0"/>
              <a:t> (</a:t>
            </a:r>
            <a:r>
              <a:rPr lang="pt-PT" sz="1700" dirty="0" err="1" smtClean="0"/>
              <a:t>low</a:t>
            </a:r>
            <a:r>
              <a:rPr lang="pt-PT" sz="1700" dirty="0" smtClean="0"/>
              <a:t> marginal </a:t>
            </a:r>
            <a:r>
              <a:rPr lang="pt-PT" sz="1700" dirty="0" err="1" smtClean="0"/>
              <a:t>cost</a:t>
            </a:r>
            <a:r>
              <a:rPr lang="pt-PT" sz="1700" dirty="0" smtClean="0"/>
              <a:t>)</a:t>
            </a:r>
          </a:p>
          <a:p>
            <a:pPr lvl="1"/>
            <a:endParaRPr lang="pt-PT" sz="1700" dirty="0" smtClean="0"/>
          </a:p>
          <a:p>
            <a:pPr lvl="1"/>
            <a:endParaRPr lang="pt-PT" sz="1700" dirty="0" smtClean="0"/>
          </a:p>
          <a:p>
            <a:pPr lvl="1"/>
            <a:endParaRPr lang="pt-PT" sz="1700" dirty="0" smtClean="0"/>
          </a:p>
          <a:p>
            <a:pPr lvl="1"/>
            <a:r>
              <a:rPr lang="pt-PT" sz="1700" dirty="0" err="1" smtClean="0"/>
              <a:t>Increased</a:t>
            </a:r>
            <a:r>
              <a:rPr lang="pt-PT" sz="1700" dirty="0" smtClean="0"/>
              <a:t> </a:t>
            </a:r>
            <a:r>
              <a:rPr lang="pt-PT" sz="1700" dirty="0" err="1" smtClean="0"/>
              <a:t>price</a:t>
            </a:r>
            <a:r>
              <a:rPr lang="pt-PT" sz="1700" dirty="0" smtClean="0"/>
              <a:t> </a:t>
            </a:r>
            <a:r>
              <a:rPr lang="pt-PT" sz="1700" dirty="0" err="1" smtClean="0"/>
              <a:t>volatility</a:t>
            </a:r>
            <a:r>
              <a:rPr lang="pt-PT" sz="1700" dirty="0" smtClean="0"/>
              <a:t> (</a:t>
            </a:r>
            <a:r>
              <a:rPr lang="pt-PT" sz="1700" dirty="0" err="1" smtClean="0"/>
              <a:t>intermittency</a:t>
            </a:r>
            <a:r>
              <a:rPr lang="pt-PT" sz="1700" dirty="0" smtClean="0"/>
              <a:t> </a:t>
            </a:r>
            <a:r>
              <a:rPr lang="pt-PT" sz="1700" dirty="0" err="1" smtClean="0"/>
              <a:t>of</a:t>
            </a:r>
            <a:r>
              <a:rPr lang="pt-PT" sz="1700" dirty="0"/>
              <a:t/>
            </a:r>
            <a:br>
              <a:rPr lang="pt-PT" sz="1700" dirty="0"/>
            </a:br>
            <a:r>
              <a:rPr lang="pt-PT" sz="1700" dirty="0" smtClean="0"/>
              <a:t>RES </a:t>
            </a:r>
            <a:r>
              <a:rPr lang="pt-PT" sz="1700" dirty="0" err="1" smtClean="0"/>
              <a:t>production</a:t>
            </a:r>
            <a:r>
              <a:rPr lang="pt-PT" sz="1700" dirty="0" smtClean="0"/>
              <a:t>)</a:t>
            </a:r>
          </a:p>
          <a:p>
            <a:pPr lvl="1"/>
            <a:endParaRPr lang="pt-PT" sz="1700" dirty="0" smtClean="0"/>
          </a:p>
          <a:p>
            <a:pPr lvl="1"/>
            <a:endParaRPr lang="pt-PT" sz="1700" dirty="0" smtClean="0"/>
          </a:p>
          <a:p>
            <a:pPr lvl="1"/>
            <a:r>
              <a:rPr lang="pt-PT" sz="1700" dirty="0" smtClean="0"/>
              <a:t>Gap </a:t>
            </a:r>
            <a:r>
              <a:rPr lang="pt-PT" sz="1700" dirty="0" err="1" smtClean="0"/>
              <a:t>energy</a:t>
            </a:r>
            <a:r>
              <a:rPr lang="pt-PT" sz="1700" dirty="0" smtClean="0"/>
              <a:t> </a:t>
            </a:r>
            <a:r>
              <a:rPr lang="pt-PT" sz="1700" dirty="0" err="1" smtClean="0"/>
              <a:t>cost</a:t>
            </a:r>
            <a:r>
              <a:rPr lang="pt-PT" sz="1700" dirty="0" smtClean="0"/>
              <a:t> &amp; </a:t>
            </a:r>
            <a:r>
              <a:rPr lang="pt-PT" sz="1700" dirty="0" err="1" smtClean="0"/>
              <a:t>market</a:t>
            </a:r>
            <a:r>
              <a:rPr lang="pt-PT" sz="1700" dirty="0" smtClean="0"/>
              <a:t> </a:t>
            </a:r>
            <a:r>
              <a:rPr lang="pt-PT" sz="1700" dirty="0" err="1" smtClean="0"/>
              <a:t>price</a:t>
            </a:r>
            <a:r>
              <a:rPr lang="pt-PT" sz="1700" dirty="0" smtClean="0"/>
              <a:t> (</a:t>
            </a:r>
            <a:r>
              <a:rPr lang="pt-PT" sz="1700" dirty="0" err="1" smtClean="0"/>
              <a:t>especially</a:t>
            </a:r>
            <a:r>
              <a:rPr lang="pt-PT" sz="1700" dirty="0" smtClean="0"/>
              <a:t/>
            </a:r>
            <a:br>
              <a:rPr lang="pt-PT" sz="1700" dirty="0" smtClean="0"/>
            </a:br>
            <a:r>
              <a:rPr lang="pt-PT" sz="1700" dirty="0" err="1" smtClean="0"/>
              <a:t>under</a:t>
            </a:r>
            <a:r>
              <a:rPr lang="pt-PT" sz="1700" dirty="0" smtClean="0"/>
              <a:t> </a:t>
            </a:r>
            <a:r>
              <a:rPr lang="pt-PT" sz="1700" dirty="0" err="1" smtClean="0"/>
              <a:t>special</a:t>
            </a:r>
            <a:r>
              <a:rPr lang="pt-PT" sz="1700" dirty="0" smtClean="0"/>
              <a:t> regime </a:t>
            </a:r>
            <a:r>
              <a:rPr lang="pt-PT" sz="1700" dirty="0" err="1" smtClean="0"/>
              <a:t>pricing</a:t>
            </a:r>
            <a:r>
              <a:rPr lang="pt-PT" sz="1700" dirty="0" smtClean="0"/>
              <a:t> </a:t>
            </a:r>
            <a:r>
              <a:rPr lang="pt-PT" sz="1700" dirty="0" err="1" smtClean="0"/>
              <a:t>mechanisms</a:t>
            </a:r>
            <a:r>
              <a:rPr lang="pt-PT" sz="1700" dirty="0" smtClean="0"/>
              <a:t>)</a:t>
            </a:r>
          </a:p>
          <a:p>
            <a:pPr marL="0" indent="0">
              <a:buNone/>
            </a:pPr>
            <a:endParaRPr lang="pt-PT" sz="1900" dirty="0" smtClean="0"/>
          </a:p>
          <a:p>
            <a:pPr marL="0" indent="0">
              <a:buNone/>
            </a:pPr>
            <a:endParaRPr lang="pt-PT" sz="1900" dirty="0"/>
          </a:p>
          <a:p>
            <a:pPr marL="0" indent="0">
              <a:buNone/>
            </a:pPr>
            <a:endParaRPr lang="pt-PT" sz="1900" dirty="0" smtClean="0"/>
          </a:p>
          <a:p>
            <a:pPr marL="0" indent="0">
              <a:buNone/>
            </a:pPr>
            <a:endParaRPr lang="pt-PT" sz="1900" dirty="0" smtClean="0"/>
          </a:p>
        </p:txBody>
      </p:sp>
      <p:sp>
        <p:nvSpPr>
          <p:cNvPr id="4" name="CaixaDeTexto 3"/>
          <p:cNvSpPr txBox="1"/>
          <p:nvPr/>
        </p:nvSpPr>
        <p:spPr>
          <a:xfrm>
            <a:off x="6445576" y="5212639"/>
            <a:ext cx="3212132" cy="584775"/>
          </a:xfrm>
          <a:prstGeom prst="rect">
            <a:avLst/>
          </a:prstGeom>
          <a:noFill/>
        </p:spPr>
        <p:txBody>
          <a:bodyPr wrap="square" rtlCol="0">
            <a:spAutoFit/>
          </a:bodyPr>
          <a:lstStyle/>
          <a:p>
            <a:r>
              <a:rPr lang="pt-PT" sz="1600" dirty="0" err="1" smtClean="0"/>
              <a:t>Market</a:t>
            </a:r>
            <a:r>
              <a:rPr lang="pt-PT" sz="1600" dirty="0" smtClean="0"/>
              <a:t> </a:t>
            </a:r>
            <a:r>
              <a:rPr lang="pt-PT" sz="1600" dirty="0" err="1" smtClean="0"/>
              <a:t>price</a:t>
            </a:r>
            <a:r>
              <a:rPr lang="pt-PT" sz="1600" dirty="0" smtClean="0"/>
              <a:t> </a:t>
            </a:r>
            <a:r>
              <a:rPr lang="pt-PT" sz="1600" dirty="0" err="1" smtClean="0"/>
              <a:t>is</a:t>
            </a:r>
            <a:r>
              <a:rPr lang="pt-PT" sz="1600" dirty="0" smtClean="0"/>
              <a:t> </a:t>
            </a:r>
            <a:r>
              <a:rPr lang="pt-PT" sz="1600" dirty="0" err="1" smtClean="0"/>
              <a:t>not</a:t>
            </a:r>
            <a:r>
              <a:rPr lang="pt-PT" sz="1600" dirty="0" smtClean="0"/>
              <a:t> a </a:t>
            </a:r>
            <a:r>
              <a:rPr lang="pt-PT" sz="1600" dirty="0" err="1" smtClean="0"/>
              <a:t>good</a:t>
            </a:r>
            <a:r>
              <a:rPr lang="pt-PT" sz="1600" dirty="0" smtClean="0"/>
              <a:t> </a:t>
            </a:r>
            <a:br>
              <a:rPr lang="pt-PT" sz="1600" dirty="0" smtClean="0"/>
            </a:br>
            <a:r>
              <a:rPr lang="pt-PT" sz="1600" dirty="0" err="1" smtClean="0"/>
              <a:t>investment</a:t>
            </a:r>
            <a:r>
              <a:rPr lang="pt-PT" sz="1600" dirty="0" smtClean="0"/>
              <a:t> </a:t>
            </a:r>
            <a:r>
              <a:rPr lang="pt-PT" sz="1600" dirty="0" err="1" smtClean="0"/>
              <a:t>signal</a:t>
            </a:r>
            <a:endParaRPr lang="pt-PT" sz="1600" dirty="0"/>
          </a:p>
        </p:txBody>
      </p:sp>
      <p:sp>
        <p:nvSpPr>
          <p:cNvPr id="5" name="Triângulo 4"/>
          <p:cNvSpPr/>
          <p:nvPr/>
        </p:nvSpPr>
        <p:spPr>
          <a:xfrm rot="5400000">
            <a:off x="5473808" y="5234693"/>
            <a:ext cx="1186664" cy="230904"/>
          </a:xfrm>
          <a:prstGeom prst="triangle">
            <a:avLst>
              <a:gd name="adj" fmla="val 514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Triângulo 6"/>
          <p:cNvSpPr/>
          <p:nvPr/>
        </p:nvSpPr>
        <p:spPr>
          <a:xfrm rot="5400000">
            <a:off x="5464020" y="2861362"/>
            <a:ext cx="1186664" cy="230904"/>
          </a:xfrm>
          <a:prstGeom prst="triangle">
            <a:avLst>
              <a:gd name="adj" fmla="val 514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 name="Triângulo 7"/>
          <p:cNvSpPr/>
          <p:nvPr/>
        </p:nvSpPr>
        <p:spPr>
          <a:xfrm rot="5400000">
            <a:off x="5468914" y="4048027"/>
            <a:ext cx="1186664" cy="230904"/>
          </a:xfrm>
          <a:prstGeom prst="triangle">
            <a:avLst>
              <a:gd name="adj" fmla="val 514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CaixaDeTexto 8"/>
          <p:cNvSpPr txBox="1"/>
          <p:nvPr/>
        </p:nvSpPr>
        <p:spPr>
          <a:xfrm>
            <a:off x="6445576" y="3812059"/>
            <a:ext cx="3212132" cy="338554"/>
          </a:xfrm>
          <a:prstGeom prst="rect">
            <a:avLst/>
          </a:prstGeom>
          <a:noFill/>
        </p:spPr>
        <p:txBody>
          <a:bodyPr wrap="square" rtlCol="0">
            <a:spAutoFit/>
          </a:bodyPr>
          <a:lstStyle/>
          <a:p>
            <a:r>
              <a:rPr lang="pt-PT" sz="1600" dirty="0" err="1" smtClean="0"/>
              <a:t>Higher</a:t>
            </a:r>
            <a:r>
              <a:rPr lang="pt-PT" sz="1600" dirty="0" smtClean="0"/>
              <a:t> </a:t>
            </a:r>
            <a:r>
              <a:rPr lang="pt-PT" sz="1600" dirty="0" err="1" smtClean="0"/>
              <a:t>risk</a:t>
            </a:r>
            <a:r>
              <a:rPr lang="pt-PT" sz="1600" dirty="0" smtClean="0"/>
              <a:t> =&gt; + </a:t>
            </a:r>
            <a:r>
              <a:rPr lang="pt-PT" sz="1600" dirty="0" err="1" smtClean="0"/>
              <a:t>Return</a:t>
            </a:r>
            <a:r>
              <a:rPr lang="pt-PT" sz="1600" dirty="0" smtClean="0"/>
              <a:t> </a:t>
            </a:r>
            <a:r>
              <a:rPr lang="pt-PT" sz="1600" dirty="0" err="1" smtClean="0"/>
              <a:t>is</a:t>
            </a:r>
            <a:r>
              <a:rPr lang="pt-PT" sz="1600" dirty="0" smtClean="0"/>
              <a:t> </a:t>
            </a:r>
            <a:r>
              <a:rPr lang="pt-PT" sz="1600" dirty="0" err="1" smtClean="0"/>
              <a:t>needed</a:t>
            </a:r>
            <a:endParaRPr lang="pt-PT" sz="1600" dirty="0"/>
          </a:p>
        </p:txBody>
      </p:sp>
      <p:sp>
        <p:nvSpPr>
          <p:cNvPr id="10" name="CaixaDeTexto 9"/>
          <p:cNvSpPr txBox="1"/>
          <p:nvPr/>
        </p:nvSpPr>
        <p:spPr>
          <a:xfrm>
            <a:off x="6445576" y="2607481"/>
            <a:ext cx="3212132" cy="584775"/>
          </a:xfrm>
          <a:prstGeom prst="rect">
            <a:avLst/>
          </a:prstGeom>
          <a:noFill/>
        </p:spPr>
        <p:txBody>
          <a:bodyPr wrap="square" rtlCol="0">
            <a:spAutoFit/>
          </a:bodyPr>
          <a:lstStyle/>
          <a:p>
            <a:r>
              <a:rPr lang="pt-PT" sz="1600" dirty="0" err="1" smtClean="0"/>
              <a:t>Reduction</a:t>
            </a:r>
            <a:r>
              <a:rPr lang="pt-PT" sz="1600" dirty="0" smtClean="0"/>
              <a:t> in </a:t>
            </a:r>
            <a:r>
              <a:rPr lang="pt-PT" sz="1600" dirty="0" err="1" smtClean="0"/>
              <a:t>average</a:t>
            </a:r>
            <a:r>
              <a:rPr lang="pt-PT" sz="1600" dirty="0" smtClean="0"/>
              <a:t> </a:t>
            </a:r>
            <a:r>
              <a:rPr lang="pt-PT" sz="1600" dirty="0" err="1" smtClean="0"/>
              <a:t>prices</a:t>
            </a:r>
            <a:r>
              <a:rPr lang="pt-PT" sz="1600" dirty="0" smtClean="0"/>
              <a:t>=&gt;</a:t>
            </a:r>
            <a:br>
              <a:rPr lang="pt-PT" sz="1600" dirty="0" smtClean="0"/>
            </a:br>
            <a:r>
              <a:rPr lang="pt-PT" sz="1600" dirty="0" err="1" smtClean="0"/>
              <a:t>Lower</a:t>
            </a:r>
            <a:r>
              <a:rPr lang="pt-PT" sz="1600" dirty="0" smtClean="0"/>
              <a:t> </a:t>
            </a:r>
            <a:r>
              <a:rPr lang="pt-PT" sz="1600" dirty="0" err="1" smtClean="0"/>
              <a:t>investment</a:t>
            </a:r>
            <a:r>
              <a:rPr lang="pt-PT" sz="1600" dirty="0" smtClean="0"/>
              <a:t> </a:t>
            </a:r>
            <a:r>
              <a:rPr lang="pt-PT" sz="1600" dirty="0" err="1" smtClean="0"/>
              <a:t>return</a:t>
            </a:r>
            <a:endParaRPr lang="pt-PT" sz="1600" dirty="0"/>
          </a:p>
        </p:txBody>
      </p:sp>
      <p:sp>
        <p:nvSpPr>
          <p:cNvPr id="11" name="Triângulo 10"/>
          <p:cNvSpPr/>
          <p:nvPr/>
        </p:nvSpPr>
        <p:spPr>
          <a:xfrm rot="5400000">
            <a:off x="8100000" y="4178788"/>
            <a:ext cx="3278174" cy="270784"/>
          </a:xfrm>
          <a:prstGeom prst="triangle">
            <a:avLst>
              <a:gd name="adj" fmla="val 514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 name="CaixaDeTexto 12"/>
          <p:cNvSpPr txBox="1"/>
          <p:nvPr/>
        </p:nvSpPr>
        <p:spPr>
          <a:xfrm>
            <a:off x="10119771" y="3775571"/>
            <a:ext cx="2072229" cy="830997"/>
          </a:xfrm>
          <a:prstGeom prst="rect">
            <a:avLst/>
          </a:prstGeom>
          <a:noFill/>
        </p:spPr>
        <p:txBody>
          <a:bodyPr wrap="square" rtlCol="0">
            <a:spAutoFit/>
          </a:bodyPr>
          <a:lstStyle/>
          <a:p>
            <a:r>
              <a:rPr lang="pt-PT" sz="1600" b="1" dirty="0" err="1" smtClean="0"/>
              <a:t>Capacity</a:t>
            </a:r>
            <a:r>
              <a:rPr lang="pt-PT" sz="1600" b="1" dirty="0" smtClean="0"/>
              <a:t> </a:t>
            </a:r>
            <a:r>
              <a:rPr lang="pt-PT" sz="1600" b="1" dirty="0" err="1" smtClean="0"/>
              <a:t>Expansion</a:t>
            </a:r>
            <a:r>
              <a:rPr lang="pt-PT" sz="1600" b="1" dirty="0" smtClean="0"/>
              <a:t/>
            </a:r>
            <a:br>
              <a:rPr lang="pt-PT" sz="1600" b="1" dirty="0" smtClean="0"/>
            </a:br>
            <a:r>
              <a:rPr lang="pt-PT" sz="1600" b="1" dirty="0" smtClean="0"/>
              <a:t>&amp;</a:t>
            </a:r>
          </a:p>
          <a:p>
            <a:r>
              <a:rPr lang="pt-PT" sz="1600" b="1" dirty="0" err="1" smtClean="0"/>
              <a:t>Supply</a:t>
            </a:r>
            <a:r>
              <a:rPr lang="pt-PT" sz="1600" b="1" dirty="0" smtClean="0"/>
              <a:t> </a:t>
            </a:r>
            <a:r>
              <a:rPr lang="pt-PT" sz="1600" b="1" dirty="0" err="1" smtClean="0"/>
              <a:t>Security</a:t>
            </a:r>
            <a:endParaRPr lang="pt-PT" sz="1600" b="1" dirty="0"/>
          </a:p>
        </p:txBody>
      </p:sp>
    </p:spTree>
    <p:extLst>
      <p:ext uri="{BB962C8B-B14F-4D97-AF65-F5344CB8AC3E}">
        <p14:creationId xmlns:p14="http://schemas.microsoft.com/office/powerpoint/2010/main" val="19504856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677334" y="1062681"/>
            <a:ext cx="10777380" cy="5498757"/>
          </a:xfrm>
        </p:spPr>
        <p:txBody>
          <a:bodyPr>
            <a:normAutofit/>
          </a:bodyPr>
          <a:lstStyle/>
          <a:p>
            <a:endParaRPr lang="pt-PT" dirty="0"/>
          </a:p>
          <a:p>
            <a:r>
              <a:rPr lang="pt-PT" sz="1900" dirty="0" smtClean="0"/>
              <a:t>Some </a:t>
            </a:r>
            <a:r>
              <a:rPr lang="pt-PT" sz="1900" dirty="0" err="1" smtClean="0"/>
              <a:t>of</a:t>
            </a:r>
            <a:r>
              <a:rPr lang="pt-PT" sz="1900" dirty="0" smtClean="0"/>
              <a:t> </a:t>
            </a:r>
            <a:r>
              <a:rPr lang="pt-PT" sz="1900" dirty="0" err="1" smtClean="0"/>
              <a:t>these</a:t>
            </a:r>
            <a:r>
              <a:rPr lang="pt-PT" sz="1900" dirty="0" smtClean="0"/>
              <a:t> </a:t>
            </a:r>
            <a:r>
              <a:rPr lang="pt-PT" sz="1900" dirty="0" err="1" smtClean="0"/>
              <a:t>questions</a:t>
            </a:r>
            <a:r>
              <a:rPr lang="pt-PT" sz="1900" dirty="0" smtClean="0"/>
              <a:t> </a:t>
            </a:r>
            <a:r>
              <a:rPr lang="pt-PT" sz="1900" dirty="0" err="1" smtClean="0"/>
              <a:t>could</a:t>
            </a:r>
            <a:r>
              <a:rPr lang="pt-PT" sz="1900" dirty="0" smtClean="0"/>
              <a:t> </a:t>
            </a:r>
            <a:r>
              <a:rPr lang="pt-PT" sz="1900" dirty="0" err="1" smtClean="0"/>
              <a:t>be</a:t>
            </a:r>
            <a:r>
              <a:rPr lang="pt-PT" sz="1900" dirty="0" smtClean="0"/>
              <a:t> </a:t>
            </a:r>
            <a:r>
              <a:rPr lang="pt-PT" sz="1900" dirty="0" err="1" smtClean="0"/>
              <a:t>solved</a:t>
            </a:r>
            <a:r>
              <a:rPr lang="pt-PT" sz="1900" dirty="0" smtClean="0"/>
              <a:t> </a:t>
            </a:r>
            <a:r>
              <a:rPr lang="pt-PT" sz="1900" dirty="0" err="1" smtClean="0"/>
              <a:t>by</a:t>
            </a:r>
            <a:r>
              <a:rPr lang="pt-PT" sz="1900" dirty="0" smtClean="0"/>
              <a:t> </a:t>
            </a:r>
            <a:r>
              <a:rPr lang="pt-PT" sz="1900" dirty="0" err="1" smtClean="0"/>
              <a:t>adapting</a:t>
            </a:r>
            <a:r>
              <a:rPr lang="pt-PT" sz="1900" dirty="0" smtClean="0"/>
              <a:t> </a:t>
            </a:r>
            <a:r>
              <a:rPr lang="pt-PT" sz="1900" dirty="0" err="1" smtClean="0"/>
              <a:t>the</a:t>
            </a:r>
            <a:r>
              <a:rPr lang="pt-PT" sz="1900" dirty="0" smtClean="0"/>
              <a:t> </a:t>
            </a:r>
            <a:r>
              <a:rPr lang="pt-PT" sz="1900" dirty="0" err="1" smtClean="0"/>
              <a:t>market</a:t>
            </a:r>
            <a:r>
              <a:rPr lang="pt-PT" sz="1900" dirty="0" smtClean="0"/>
              <a:t> design</a:t>
            </a:r>
          </a:p>
          <a:p>
            <a:endParaRPr lang="pt-PT" sz="1900" dirty="0" smtClean="0"/>
          </a:p>
          <a:p>
            <a:pPr marL="0" indent="0">
              <a:buNone/>
            </a:pPr>
            <a:endParaRPr lang="pt-PT" sz="1900" dirty="0" smtClean="0"/>
          </a:p>
          <a:p>
            <a:pPr marL="0" indent="0">
              <a:buNone/>
            </a:pPr>
            <a:endParaRPr lang="pt-PT" sz="1900" dirty="0"/>
          </a:p>
          <a:p>
            <a:pPr marL="0" indent="0">
              <a:buNone/>
            </a:pPr>
            <a:endParaRPr lang="pt-PT" sz="1900" dirty="0" smtClean="0"/>
          </a:p>
          <a:p>
            <a:pPr marL="0" indent="0">
              <a:buNone/>
            </a:pPr>
            <a:endParaRPr lang="pt-PT" sz="1900" dirty="0" smtClean="0"/>
          </a:p>
        </p:txBody>
      </p:sp>
      <p:sp>
        <p:nvSpPr>
          <p:cNvPr id="7" name="Rectangle 2"/>
          <p:cNvSpPr/>
          <p:nvPr/>
        </p:nvSpPr>
        <p:spPr>
          <a:xfrm>
            <a:off x="1533327" y="2128338"/>
            <a:ext cx="9144000" cy="4031873"/>
          </a:xfrm>
          <a:prstGeom prst="rect">
            <a:avLst/>
          </a:prstGeom>
        </p:spPr>
        <p:txBody>
          <a:bodyPr wrap="square">
            <a:spAutoFit/>
          </a:bodyPr>
          <a:lstStyle/>
          <a:p>
            <a:r>
              <a:rPr lang="en-US" sz="2400" b="1" i="1" dirty="0" smtClean="0"/>
              <a:t>“In </a:t>
            </a:r>
            <a:r>
              <a:rPr lang="en-US" sz="2400" b="1" i="1" dirty="0"/>
              <a:t>Europe, you compete every minute, 15 minutes or hour to sell a certain volume. In Brazil, you compete to deliver </a:t>
            </a:r>
            <a:r>
              <a:rPr lang="en-US" sz="2400" b="1" i="1" dirty="0" smtClean="0"/>
              <a:t>20/30 </a:t>
            </a:r>
            <a:r>
              <a:rPr lang="en-US" sz="2400" b="1" i="1" dirty="0"/>
              <a:t>years of energy at a defined </a:t>
            </a:r>
            <a:r>
              <a:rPr lang="en-US" sz="2400" b="1" i="1" dirty="0" smtClean="0"/>
              <a:t>price”</a:t>
            </a:r>
          </a:p>
          <a:p>
            <a:endParaRPr lang="en-US" sz="2400" b="1" i="1" dirty="0"/>
          </a:p>
          <a:p>
            <a:r>
              <a:rPr lang="en-US" sz="1600" b="1" i="1" dirty="0"/>
              <a:t>In </a:t>
            </a:r>
            <a:r>
              <a:rPr lang="en-US" sz="1600" b="1" i="1" dirty="0" smtClean="0"/>
              <a:t>Energy Post</a:t>
            </a:r>
            <a:br>
              <a:rPr lang="en-US" sz="1600" b="1" i="1" dirty="0" smtClean="0"/>
            </a:br>
            <a:r>
              <a:rPr lang="en-US" sz="1600" b="1" i="1" dirty="0" smtClean="0">
                <a:solidFill>
                  <a:schemeClr val="bg2">
                    <a:lumMod val="50000"/>
                  </a:schemeClr>
                </a:solidFill>
              </a:rPr>
              <a:t>http</a:t>
            </a:r>
            <a:r>
              <a:rPr lang="en-US" sz="1600" b="1" i="1" dirty="0">
                <a:solidFill>
                  <a:schemeClr val="bg2">
                    <a:lumMod val="50000"/>
                  </a:schemeClr>
                </a:solidFill>
              </a:rPr>
              <a:t>://</a:t>
            </a:r>
            <a:r>
              <a:rPr lang="en-US" sz="1600" b="1" i="1" dirty="0" err="1">
                <a:solidFill>
                  <a:schemeClr val="bg2">
                    <a:lumMod val="50000"/>
                  </a:schemeClr>
                </a:solidFill>
              </a:rPr>
              <a:t>energypost.eu</a:t>
            </a:r>
            <a:r>
              <a:rPr lang="en-US" sz="1600" b="1" i="1" dirty="0">
                <a:solidFill>
                  <a:schemeClr val="bg2">
                    <a:lumMod val="50000"/>
                  </a:schemeClr>
                </a:solidFill>
              </a:rPr>
              <a:t>/europes-energy-investment-crisis-eu-energy-market-needs-makeover/</a:t>
            </a:r>
            <a:endParaRPr lang="en-US" sz="1600" b="1" i="1" dirty="0" smtClean="0">
              <a:solidFill>
                <a:schemeClr val="bg2">
                  <a:lumMod val="50000"/>
                </a:schemeClr>
              </a:solidFill>
            </a:endParaRPr>
          </a:p>
          <a:p>
            <a:endParaRPr lang="en-US" sz="1600" b="1" i="1" dirty="0"/>
          </a:p>
          <a:p>
            <a:endParaRPr lang="en-US" sz="1600" b="1" dirty="0" smtClean="0"/>
          </a:p>
          <a:p>
            <a:endParaRPr lang="en-US" sz="2400" b="1" i="1" dirty="0"/>
          </a:p>
          <a:p>
            <a:endParaRPr lang="en-US" sz="2400" b="1" i="1" dirty="0" smtClean="0"/>
          </a:p>
          <a:p>
            <a:r>
              <a:rPr lang="en-US" sz="2400" b="1" i="1" dirty="0" smtClean="0"/>
              <a:t>							</a:t>
            </a:r>
          </a:p>
          <a:p>
            <a:r>
              <a:rPr lang="en-US" sz="2400" b="1" i="1" dirty="0"/>
              <a:t>	</a:t>
            </a:r>
            <a:r>
              <a:rPr lang="en-US" sz="2400" b="1" i="1" dirty="0" smtClean="0"/>
              <a:t>						    Competition</a:t>
            </a:r>
            <a:endParaRPr lang="en-US" sz="2400" dirty="0"/>
          </a:p>
        </p:txBody>
      </p:sp>
      <p:sp>
        <p:nvSpPr>
          <p:cNvPr id="8" name="Isosceles Triangle 3"/>
          <p:cNvSpPr/>
          <p:nvPr/>
        </p:nvSpPr>
        <p:spPr>
          <a:xfrm rot="10800000">
            <a:off x="5047198" y="4605387"/>
            <a:ext cx="2041134" cy="755911"/>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4"/>
          <p:cNvSpPr/>
          <p:nvPr/>
        </p:nvSpPr>
        <p:spPr>
          <a:xfrm>
            <a:off x="1766262" y="5538163"/>
            <a:ext cx="2314671" cy="10232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tx1"/>
                </a:solidFill>
              </a:rPr>
              <a:t>IN the market</a:t>
            </a:r>
            <a:endParaRPr lang="en-US" sz="2400" b="1" dirty="0">
              <a:solidFill>
                <a:schemeClr val="tx1"/>
              </a:solidFill>
            </a:endParaRPr>
          </a:p>
        </p:txBody>
      </p:sp>
      <p:sp>
        <p:nvSpPr>
          <p:cNvPr id="10" name="Rectangle 31"/>
          <p:cNvSpPr/>
          <p:nvPr/>
        </p:nvSpPr>
        <p:spPr>
          <a:xfrm>
            <a:off x="7890871" y="5538163"/>
            <a:ext cx="2302996" cy="10232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tx1"/>
                </a:solidFill>
              </a:rPr>
              <a:t>FOR the market</a:t>
            </a:r>
            <a:endParaRPr lang="en-US" sz="2400" b="1" dirty="0">
              <a:solidFill>
                <a:schemeClr val="tx1"/>
              </a:solidFill>
            </a:endParaRPr>
          </a:p>
        </p:txBody>
      </p:sp>
      <p:sp>
        <p:nvSpPr>
          <p:cNvPr id="11" name="TextBox 7"/>
          <p:cNvSpPr txBox="1"/>
          <p:nvPr/>
        </p:nvSpPr>
        <p:spPr>
          <a:xfrm>
            <a:off x="1766262" y="5025451"/>
            <a:ext cx="2630796" cy="369332"/>
          </a:xfrm>
          <a:prstGeom prst="rect">
            <a:avLst/>
          </a:prstGeom>
          <a:noFill/>
        </p:spPr>
        <p:txBody>
          <a:bodyPr wrap="square" rtlCol="0">
            <a:spAutoFit/>
          </a:bodyPr>
          <a:lstStyle/>
          <a:p>
            <a:r>
              <a:rPr lang="en-US" b="1" dirty="0" smtClean="0"/>
              <a:t>Portugal</a:t>
            </a:r>
            <a:endParaRPr lang="en-US" b="1" dirty="0"/>
          </a:p>
        </p:txBody>
      </p:sp>
      <p:sp>
        <p:nvSpPr>
          <p:cNvPr id="13" name="TextBox 32"/>
          <p:cNvSpPr txBox="1"/>
          <p:nvPr/>
        </p:nvSpPr>
        <p:spPr>
          <a:xfrm>
            <a:off x="7890871" y="4993185"/>
            <a:ext cx="2630796" cy="369332"/>
          </a:xfrm>
          <a:prstGeom prst="rect">
            <a:avLst/>
          </a:prstGeom>
          <a:noFill/>
        </p:spPr>
        <p:txBody>
          <a:bodyPr wrap="square" rtlCol="0">
            <a:spAutoFit/>
          </a:bodyPr>
          <a:lstStyle/>
          <a:p>
            <a:r>
              <a:rPr lang="en-US" b="1" dirty="0" smtClean="0"/>
              <a:t>Brazil</a:t>
            </a:r>
            <a:endParaRPr lang="en-US" b="1" dirty="0"/>
          </a:p>
        </p:txBody>
      </p:sp>
      <p:sp>
        <p:nvSpPr>
          <p:cNvPr id="15" name="Título 1"/>
          <p:cNvSpPr txBox="1">
            <a:spLocks/>
          </p:cNvSpPr>
          <p:nvPr/>
        </p:nvSpPr>
        <p:spPr>
          <a:xfrm>
            <a:off x="829736" y="317157"/>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Electricity markets</a:t>
            </a:r>
            <a:br>
              <a:rPr lang="en-US" dirty="0" smtClean="0"/>
            </a:br>
            <a:r>
              <a:rPr lang="en-US" dirty="0" smtClean="0">
                <a:solidFill>
                  <a:schemeClr val="accent4"/>
                </a:solidFill>
              </a:rPr>
              <a:t>Current Challenges (The European case) </a:t>
            </a:r>
            <a:r>
              <a:rPr lang="pt-PT" dirty="0" smtClean="0">
                <a:solidFill>
                  <a:schemeClr val="bg1">
                    <a:lumMod val="50000"/>
                  </a:schemeClr>
                </a:solidFill>
              </a:rPr>
              <a:t/>
            </a:r>
            <a:br>
              <a:rPr lang="pt-PT" dirty="0" smtClean="0">
                <a:solidFill>
                  <a:schemeClr val="bg1">
                    <a:lumMod val="50000"/>
                  </a:schemeClr>
                </a:solidFill>
              </a:rPr>
            </a:br>
            <a:endParaRPr lang="pt-PT" dirty="0"/>
          </a:p>
        </p:txBody>
      </p:sp>
    </p:spTree>
    <p:extLst>
      <p:ext uri="{BB962C8B-B14F-4D97-AF65-F5344CB8AC3E}">
        <p14:creationId xmlns:p14="http://schemas.microsoft.com/office/powerpoint/2010/main" val="17424092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677334" y="1062681"/>
            <a:ext cx="10777380" cy="5498757"/>
          </a:xfrm>
        </p:spPr>
        <p:txBody>
          <a:bodyPr>
            <a:normAutofit/>
          </a:bodyPr>
          <a:lstStyle/>
          <a:p>
            <a:endParaRPr lang="pt-PT" dirty="0"/>
          </a:p>
          <a:p>
            <a:r>
              <a:rPr lang="pt-PT" sz="1900" dirty="0" err="1" smtClean="0"/>
              <a:t>Capacity</a:t>
            </a:r>
            <a:r>
              <a:rPr lang="pt-PT" sz="1900" dirty="0" smtClean="0"/>
              <a:t> </a:t>
            </a:r>
            <a:r>
              <a:rPr lang="pt-PT" sz="1900" dirty="0" err="1" smtClean="0"/>
              <a:t>markets</a:t>
            </a:r>
            <a:r>
              <a:rPr lang="pt-PT" sz="1900" dirty="0" smtClean="0"/>
              <a:t>? </a:t>
            </a:r>
            <a:r>
              <a:rPr lang="pt-PT" sz="1900" dirty="0" err="1" smtClean="0"/>
              <a:t>Auctioning</a:t>
            </a:r>
            <a:r>
              <a:rPr lang="pt-PT" sz="1900" dirty="0" smtClean="0"/>
              <a:t> </a:t>
            </a:r>
            <a:r>
              <a:rPr lang="pt-PT" sz="1900" dirty="0" err="1" smtClean="0"/>
              <a:t>mechanisms</a:t>
            </a:r>
            <a:r>
              <a:rPr lang="pt-PT" sz="1900" dirty="0" smtClean="0"/>
              <a:t>? </a:t>
            </a:r>
            <a:r>
              <a:rPr lang="pt-PT" sz="1900" dirty="0" err="1" smtClean="0"/>
              <a:t>Regulatory</a:t>
            </a:r>
            <a:r>
              <a:rPr lang="pt-PT" sz="1900" dirty="0" smtClean="0"/>
              <a:t> </a:t>
            </a:r>
            <a:r>
              <a:rPr lang="pt-PT" sz="1900" dirty="0" err="1" smtClean="0"/>
              <a:t>pricing</a:t>
            </a:r>
            <a:r>
              <a:rPr lang="pt-PT" sz="1900" dirty="0" smtClean="0"/>
              <a:t> </a:t>
            </a:r>
            <a:r>
              <a:rPr lang="pt-PT" sz="1900" dirty="0" err="1" smtClean="0"/>
              <a:t>mechanisms</a:t>
            </a:r>
            <a:r>
              <a:rPr lang="pt-PT" sz="1900" dirty="0" smtClean="0"/>
              <a:t> to </a:t>
            </a:r>
            <a:r>
              <a:rPr lang="pt-PT" sz="1900" dirty="0" err="1" smtClean="0"/>
              <a:t>guarantee</a:t>
            </a:r>
            <a:r>
              <a:rPr lang="pt-PT" sz="1900" dirty="0"/>
              <a:t> </a:t>
            </a:r>
            <a:r>
              <a:rPr lang="pt-PT" sz="1900" dirty="0" err="1" smtClean="0"/>
              <a:t>power</a:t>
            </a:r>
            <a:r>
              <a:rPr lang="pt-PT" sz="1900" dirty="0" smtClean="0"/>
              <a:t> </a:t>
            </a:r>
            <a:r>
              <a:rPr lang="pt-PT" sz="1900" dirty="0" err="1" smtClean="0"/>
              <a:t>availability</a:t>
            </a:r>
            <a:r>
              <a:rPr lang="pt-PT" sz="1900" dirty="0" smtClean="0"/>
              <a:t> </a:t>
            </a:r>
            <a:r>
              <a:rPr lang="pt-PT" sz="1900" dirty="0" err="1" smtClean="0"/>
              <a:t>and</a:t>
            </a:r>
            <a:r>
              <a:rPr lang="pt-PT" sz="1900" dirty="0" smtClean="0"/>
              <a:t> </a:t>
            </a:r>
            <a:r>
              <a:rPr lang="pt-PT" sz="1900" dirty="0" err="1" smtClean="0"/>
              <a:t>investment</a:t>
            </a:r>
            <a:r>
              <a:rPr lang="pt-PT" sz="1900" dirty="0" smtClean="0"/>
              <a:t>? </a:t>
            </a:r>
          </a:p>
          <a:p>
            <a:endParaRPr lang="pt-PT" sz="1900" dirty="0" smtClean="0"/>
          </a:p>
          <a:p>
            <a:pPr marL="0" indent="0">
              <a:buNone/>
            </a:pPr>
            <a:endParaRPr lang="pt-PT" sz="1900" dirty="0" smtClean="0"/>
          </a:p>
          <a:p>
            <a:pPr marL="0" indent="0">
              <a:buNone/>
            </a:pPr>
            <a:endParaRPr lang="pt-PT" sz="1900" dirty="0"/>
          </a:p>
          <a:p>
            <a:pPr marL="0" indent="0">
              <a:buNone/>
            </a:pPr>
            <a:endParaRPr lang="pt-PT" sz="1900" dirty="0" smtClean="0"/>
          </a:p>
          <a:p>
            <a:pPr marL="0" indent="0">
              <a:buNone/>
            </a:pPr>
            <a:endParaRPr lang="pt-PT" sz="1900" dirty="0" smtClean="0"/>
          </a:p>
        </p:txBody>
      </p:sp>
      <p:sp>
        <p:nvSpPr>
          <p:cNvPr id="14" name="CaixaDeTexto 13"/>
          <p:cNvSpPr txBox="1"/>
          <p:nvPr/>
        </p:nvSpPr>
        <p:spPr>
          <a:xfrm>
            <a:off x="1539773" y="2668732"/>
            <a:ext cx="6550127" cy="2462213"/>
          </a:xfrm>
          <a:prstGeom prst="rect">
            <a:avLst/>
          </a:prstGeom>
          <a:solidFill>
            <a:schemeClr val="bg1">
              <a:lumMod val="85000"/>
            </a:schemeClr>
          </a:solidFill>
        </p:spPr>
        <p:txBody>
          <a:bodyPr wrap="square" rtlCol="0">
            <a:spAutoFit/>
          </a:bodyPr>
          <a:lstStyle/>
          <a:p>
            <a:r>
              <a:rPr lang="pt-PT" sz="1400" b="1" dirty="0" err="1" smtClean="0"/>
              <a:t>Capacity</a:t>
            </a:r>
            <a:r>
              <a:rPr lang="pt-PT" sz="1400" b="1" dirty="0" smtClean="0"/>
              <a:t> </a:t>
            </a:r>
            <a:r>
              <a:rPr lang="pt-PT" sz="1400" b="1" dirty="0" err="1" smtClean="0"/>
              <a:t>remuneration</a:t>
            </a:r>
            <a:r>
              <a:rPr lang="pt-PT" sz="1400" b="1" dirty="0" smtClean="0"/>
              <a:t> </a:t>
            </a:r>
            <a:r>
              <a:rPr lang="pt-PT" sz="1400" b="1" dirty="0" err="1" smtClean="0"/>
              <a:t>mechanisms</a:t>
            </a:r>
            <a:r>
              <a:rPr lang="pt-PT" sz="1400" b="1" dirty="0" smtClean="0"/>
              <a:t>/ </a:t>
            </a:r>
            <a:r>
              <a:rPr lang="pt-PT" sz="1400" b="1" dirty="0" err="1" smtClean="0"/>
              <a:t>Capacity</a:t>
            </a:r>
            <a:r>
              <a:rPr lang="pt-PT" sz="1400" b="1" dirty="0" smtClean="0"/>
              <a:t> </a:t>
            </a:r>
            <a:r>
              <a:rPr lang="pt-PT" sz="1400" b="1" dirty="0" err="1" smtClean="0"/>
              <a:t>markets</a:t>
            </a:r>
            <a:endParaRPr lang="pt-PT" sz="1400" b="1" dirty="0" smtClean="0"/>
          </a:p>
          <a:p>
            <a:endParaRPr lang="pt-PT" sz="1400" dirty="0" smtClean="0"/>
          </a:p>
          <a:p>
            <a:r>
              <a:rPr lang="pt-PT" sz="1400" i="1" dirty="0" err="1" smtClean="0"/>
              <a:t>Trade-off</a:t>
            </a:r>
            <a:r>
              <a:rPr lang="pt-PT" sz="1400" i="1" dirty="0" smtClean="0"/>
              <a:t> :</a:t>
            </a:r>
          </a:p>
          <a:p>
            <a:endParaRPr lang="pt-PT" sz="1400" dirty="0" smtClean="0"/>
          </a:p>
          <a:p>
            <a:pPr marL="285750" indent="-285750">
              <a:buClr>
                <a:schemeClr val="bg2">
                  <a:lumMod val="50000"/>
                </a:schemeClr>
              </a:buClr>
              <a:buFont typeface="Wingdings" charset="2"/>
              <a:buChar char="§"/>
            </a:pPr>
            <a:r>
              <a:rPr lang="pt-PT" sz="1400" dirty="0" err="1" smtClean="0"/>
              <a:t>Investment</a:t>
            </a:r>
            <a:r>
              <a:rPr lang="pt-PT" sz="1400" dirty="0" smtClean="0"/>
              <a:t> incentives </a:t>
            </a:r>
            <a:r>
              <a:rPr lang="pt-PT" sz="1400" dirty="0" err="1" smtClean="0"/>
              <a:t>vs</a:t>
            </a:r>
            <a:r>
              <a:rPr lang="pt-PT" sz="1400" dirty="0" smtClean="0"/>
              <a:t> </a:t>
            </a:r>
          </a:p>
          <a:p>
            <a:pPr marL="285750" indent="-285750">
              <a:buClr>
                <a:schemeClr val="bg2">
                  <a:lumMod val="50000"/>
                </a:schemeClr>
              </a:buClr>
              <a:buFont typeface="Wingdings" charset="2"/>
              <a:buChar char="§"/>
            </a:pPr>
            <a:endParaRPr lang="pt-PT" sz="1400" dirty="0" smtClean="0"/>
          </a:p>
          <a:p>
            <a:pPr marL="285750" indent="-285750">
              <a:buClr>
                <a:schemeClr val="bg2">
                  <a:lumMod val="50000"/>
                </a:schemeClr>
              </a:buClr>
              <a:buFont typeface="Wingdings" charset="2"/>
              <a:buChar char="§"/>
            </a:pPr>
            <a:r>
              <a:rPr lang="pt-PT" sz="1400" dirty="0" err="1" smtClean="0"/>
              <a:t>Market</a:t>
            </a:r>
            <a:r>
              <a:rPr lang="pt-PT" sz="1400" dirty="0" smtClean="0"/>
              <a:t> </a:t>
            </a:r>
            <a:r>
              <a:rPr lang="pt-PT" sz="1400" dirty="0" err="1" smtClean="0"/>
              <a:t>distortions</a:t>
            </a:r>
            <a:endParaRPr lang="pt-PT" sz="1400" dirty="0" smtClean="0"/>
          </a:p>
          <a:p>
            <a:pPr marL="285750" indent="-285750">
              <a:buClr>
                <a:schemeClr val="bg2">
                  <a:lumMod val="50000"/>
                </a:schemeClr>
              </a:buClr>
              <a:buFont typeface="Wingdings" charset="2"/>
              <a:buChar char="§"/>
            </a:pPr>
            <a:endParaRPr lang="pt-PT" sz="1400" dirty="0" smtClean="0"/>
          </a:p>
          <a:p>
            <a:pPr marL="742950" lvl="1" indent="-285750">
              <a:buClr>
                <a:schemeClr val="bg2">
                  <a:lumMod val="50000"/>
                </a:schemeClr>
              </a:buClr>
              <a:buFont typeface="Wingdings" charset="2"/>
              <a:buChar char="§"/>
            </a:pPr>
            <a:r>
              <a:rPr lang="pt-PT" sz="1400" dirty="0" err="1" smtClean="0"/>
              <a:t>Changes</a:t>
            </a:r>
            <a:r>
              <a:rPr lang="pt-PT" sz="1400" dirty="0" smtClean="0"/>
              <a:t> </a:t>
            </a:r>
            <a:r>
              <a:rPr lang="pt-PT" sz="1400" dirty="0" err="1" smtClean="0"/>
              <a:t>investment</a:t>
            </a:r>
            <a:r>
              <a:rPr lang="pt-PT" sz="1400" dirty="0" smtClean="0"/>
              <a:t> </a:t>
            </a:r>
            <a:r>
              <a:rPr lang="pt-PT" sz="1400" dirty="0" err="1" smtClean="0"/>
              <a:t>priorities</a:t>
            </a:r>
            <a:endParaRPr lang="pt-PT" sz="1400" dirty="0" smtClean="0"/>
          </a:p>
          <a:p>
            <a:pPr marL="742950" lvl="1" indent="-285750">
              <a:buClr>
                <a:schemeClr val="bg2">
                  <a:lumMod val="50000"/>
                </a:schemeClr>
              </a:buClr>
              <a:buFont typeface="Wingdings" charset="2"/>
              <a:buChar char="§"/>
            </a:pPr>
            <a:r>
              <a:rPr lang="pt-PT" sz="1400" dirty="0" err="1" smtClean="0"/>
              <a:t>Environmental</a:t>
            </a:r>
            <a:r>
              <a:rPr lang="pt-PT" sz="1400" dirty="0" smtClean="0"/>
              <a:t> </a:t>
            </a:r>
            <a:r>
              <a:rPr lang="pt-PT" sz="1400" dirty="0" err="1" smtClean="0"/>
              <a:t>externalities</a:t>
            </a:r>
            <a:r>
              <a:rPr lang="pt-PT" sz="1400" dirty="0" smtClean="0"/>
              <a:t>;</a:t>
            </a:r>
          </a:p>
          <a:p>
            <a:pPr marL="742950" lvl="1" indent="-285750">
              <a:buClr>
                <a:schemeClr val="bg2">
                  <a:lumMod val="50000"/>
                </a:schemeClr>
              </a:buClr>
              <a:buFont typeface="Wingdings" charset="2"/>
              <a:buChar char="§"/>
            </a:pPr>
            <a:r>
              <a:rPr lang="pt-PT" sz="1400" dirty="0" err="1" smtClean="0"/>
              <a:t>Competition</a:t>
            </a:r>
            <a:r>
              <a:rPr lang="pt-PT" sz="1400" dirty="0" smtClean="0"/>
              <a:t> </a:t>
            </a:r>
            <a:r>
              <a:rPr lang="pt-PT" sz="1400" dirty="0" err="1" smtClean="0"/>
              <a:t>distortions</a:t>
            </a:r>
            <a:r>
              <a:rPr lang="pt-PT" sz="1400" dirty="0" smtClean="0"/>
              <a:t> (</a:t>
            </a:r>
            <a:r>
              <a:rPr lang="pt-PT" sz="1400" dirty="0" err="1" smtClean="0"/>
              <a:t>national</a:t>
            </a:r>
            <a:r>
              <a:rPr lang="pt-PT" sz="1400" dirty="0" smtClean="0"/>
              <a:t> </a:t>
            </a:r>
            <a:r>
              <a:rPr lang="pt-PT" sz="1400" dirty="0" err="1" smtClean="0"/>
              <a:t>and</a:t>
            </a:r>
            <a:r>
              <a:rPr lang="pt-PT" sz="1400" dirty="0" smtClean="0"/>
              <a:t> </a:t>
            </a:r>
            <a:r>
              <a:rPr lang="pt-PT" sz="1400" dirty="0" err="1" smtClean="0"/>
              <a:t>international</a:t>
            </a:r>
            <a:r>
              <a:rPr lang="pt-PT" sz="1400" dirty="0" smtClean="0"/>
              <a:t>) </a:t>
            </a:r>
            <a:endParaRPr lang="pt-PT" sz="1400" dirty="0"/>
          </a:p>
        </p:txBody>
      </p:sp>
      <p:sp>
        <p:nvSpPr>
          <p:cNvPr id="8" name="Título 1"/>
          <p:cNvSpPr>
            <a:spLocks noGrp="1"/>
          </p:cNvSpPr>
          <p:nvPr>
            <p:ph type="title"/>
          </p:nvPr>
        </p:nvSpPr>
        <p:spPr/>
        <p:txBody>
          <a:bodyPr/>
          <a:lstStyle/>
          <a:p>
            <a:r>
              <a:rPr lang="en-US" dirty="0"/>
              <a:t>Electricity markets</a:t>
            </a:r>
            <a:br>
              <a:rPr lang="en-US" dirty="0"/>
            </a:br>
            <a:r>
              <a:rPr lang="en-US" dirty="0">
                <a:solidFill>
                  <a:schemeClr val="accent4"/>
                </a:solidFill>
              </a:rPr>
              <a:t>Current Challenges (The European case) </a:t>
            </a:r>
            <a:r>
              <a:rPr lang="pt-PT" dirty="0" smtClean="0">
                <a:solidFill>
                  <a:schemeClr val="bg1">
                    <a:lumMod val="50000"/>
                  </a:schemeClr>
                </a:solidFill>
              </a:rPr>
              <a:t/>
            </a:r>
            <a:br>
              <a:rPr lang="pt-PT" dirty="0" smtClean="0">
                <a:solidFill>
                  <a:schemeClr val="bg1">
                    <a:lumMod val="50000"/>
                  </a:schemeClr>
                </a:solidFill>
              </a:rPr>
            </a:br>
            <a:endParaRPr lang="pt-PT" dirty="0"/>
          </a:p>
        </p:txBody>
      </p:sp>
    </p:spTree>
    <p:extLst>
      <p:ext uri="{BB962C8B-B14F-4D97-AF65-F5344CB8AC3E}">
        <p14:creationId xmlns:p14="http://schemas.microsoft.com/office/powerpoint/2010/main" val="13307081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p:cNvSpPr>
            <a:spLocks noGrp="1"/>
          </p:cNvSpPr>
          <p:nvPr>
            <p:ph type="title"/>
          </p:nvPr>
        </p:nvSpPr>
        <p:spPr/>
        <p:txBody>
          <a:bodyPr/>
          <a:lstStyle/>
          <a:p>
            <a:r>
              <a:rPr lang="en-US" dirty="0"/>
              <a:t>Electricity markets</a:t>
            </a:r>
            <a:br>
              <a:rPr lang="en-US" dirty="0"/>
            </a:br>
            <a:r>
              <a:rPr lang="en-US" dirty="0" smtClean="0">
                <a:solidFill>
                  <a:schemeClr val="accent4"/>
                </a:solidFill>
              </a:rPr>
              <a:t>Future challenges</a:t>
            </a:r>
            <a:r>
              <a:rPr lang="pt-PT" dirty="0" smtClean="0">
                <a:solidFill>
                  <a:schemeClr val="bg1">
                    <a:lumMod val="50000"/>
                  </a:schemeClr>
                </a:solidFill>
              </a:rPr>
              <a:t/>
            </a:r>
            <a:br>
              <a:rPr lang="pt-PT" dirty="0" smtClean="0">
                <a:solidFill>
                  <a:schemeClr val="bg1">
                    <a:lumMod val="50000"/>
                  </a:schemeClr>
                </a:solidFill>
              </a:rPr>
            </a:br>
            <a:endParaRPr lang="pt-PT" dirty="0"/>
          </a:p>
        </p:txBody>
      </p:sp>
      <p:sp>
        <p:nvSpPr>
          <p:cNvPr id="9" name="Marcador de Posição de Conteúdo 2"/>
          <p:cNvSpPr>
            <a:spLocks noGrp="1"/>
          </p:cNvSpPr>
          <p:nvPr>
            <p:ph idx="1"/>
          </p:nvPr>
        </p:nvSpPr>
        <p:spPr>
          <a:xfrm>
            <a:off x="995640" y="825159"/>
            <a:ext cx="10777380" cy="5498757"/>
          </a:xfrm>
        </p:spPr>
        <p:txBody>
          <a:bodyPr>
            <a:normAutofit/>
          </a:bodyPr>
          <a:lstStyle/>
          <a:p>
            <a:endParaRPr lang="en-US" dirty="0" smtClean="0"/>
          </a:p>
          <a:p>
            <a:pPr marL="0" indent="0">
              <a:buNone/>
            </a:pPr>
            <a:endParaRPr lang="en-US" sz="1900" dirty="0" smtClean="0"/>
          </a:p>
          <a:p>
            <a:endParaRPr lang="en-US" sz="4400" dirty="0" smtClean="0"/>
          </a:p>
          <a:p>
            <a:pPr marL="0" indent="0">
              <a:buNone/>
            </a:pPr>
            <a:endParaRPr lang="en-US" sz="4400" i="1" dirty="0" smtClean="0"/>
          </a:p>
          <a:p>
            <a:pPr marL="0" indent="0">
              <a:buNone/>
            </a:pPr>
            <a:endParaRPr lang="en-US" sz="4400" i="1" dirty="0"/>
          </a:p>
        </p:txBody>
      </p:sp>
      <p:sp>
        <p:nvSpPr>
          <p:cNvPr id="16" name="Marcador de Posição de Conteúdo 2"/>
          <p:cNvSpPr txBox="1">
            <a:spLocks/>
          </p:cNvSpPr>
          <p:nvPr/>
        </p:nvSpPr>
        <p:spPr>
          <a:xfrm>
            <a:off x="677334" y="1062681"/>
            <a:ext cx="10777380" cy="549875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en-US" smtClean="0"/>
          </a:p>
          <a:p>
            <a:pPr marL="0" indent="0">
              <a:buFont typeface="Wingdings 3" charset="2"/>
              <a:buNone/>
            </a:pPr>
            <a:endParaRPr lang="en-US" sz="1900" smtClean="0"/>
          </a:p>
          <a:p>
            <a:endParaRPr lang="en-US" sz="4400" smtClean="0"/>
          </a:p>
          <a:p>
            <a:pPr marL="0" indent="0">
              <a:buFont typeface="Wingdings 3" charset="2"/>
              <a:buNone/>
            </a:pPr>
            <a:endParaRPr lang="en-US" sz="4400" i="1" smtClean="0"/>
          </a:p>
          <a:p>
            <a:pPr marL="0" indent="0">
              <a:buFont typeface="Wingdings 3" charset="2"/>
              <a:buNone/>
            </a:pPr>
            <a:endParaRPr lang="en-US" sz="4400" i="1" dirty="0"/>
          </a:p>
        </p:txBody>
      </p:sp>
      <p:sp>
        <p:nvSpPr>
          <p:cNvPr id="24" name="CaixaDeTexto 23"/>
          <p:cNvSpPr txBox="1"/>
          <p:nvPr/>
        </p:nvSpPr>
        <p:spPr>
          <a:xfrm>
            <a:off x="7177039" y="6359558"/>
            <a:ext cx="3426106" cy="369332"/>
          </a:xfrm>
          <a:prstGeom prst="rect">
            <a:avLst/>
          </a:prstGeom>
          <a:noFill/>
        </p:spPr>
        <p:txBody>
          <a:bodyPr wrap="square" rtlCol="0">
            <a:spAutoFit/>
          </a:bodyPr>
          <a:lstStyle/>
          <a:p>
            <a:r>
              <a:rPr lang="en-US" b="1" dirty="0" smtClean="0">
                <a:solidFill>
                  <a:schemeClr val="bg1"/>
                </a:solidFill>
              </a:rPr>
              <a:t>BUSINESS MODEL INNOVATION</a:t>
            </a:r>
            <a:endParaRPr lang="en-US" b="1" dirty="0">
              <a:solidFill>
                <a:schemeClr val="bg1"/>
              </a:solidFill>
            </a:endParaRPr>
          </a:p>
        </p:txBody>
      </p:sp>
      <p:pic>
        <p:nvPicPr>
          <p:cNvPr id="25" name="Imagem 24"/>
          <p:cNvPicPr>
            <a:picLocks noChangeAspect="1"/>
          </p:cNvPicPr>
          <p:nvPr/>
        </p:nvPicPr>
        <p:blipFill>
          <a:blip r:embed="rId3"/>
          <a:stretch>
            <a:fillRect/>
          </a:stretch>
        </p:blipFill>
        <p:spPr>
          <a:xfrm>
            <a:off x="7215631" y="1027039"/>
            <a:ext cx="5001024" cy="2074893"/>
          </a:xfrm>
          <a:prstGeom prst="rect">
            <a:avLst/>
          </a:prstGeom>
        </p:spPr>
      </p:pic>
      <p:sp>
        <p:nvSpPr>
          <p:cNvPr id="26" name="Content Placeholder 4"/>
          <p:cNvSpPr txBox="1">
            <a:spLocks/>
          </p:cNvSpPr>
          <p:nvPr/>
        </p:nvSpPr>
        <p:spPr>
          <a:xfrm>
            <a:off x="359028" y="1062681"/>
            <a:ext cx="6856603" cy="467143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smtClean="0"/>
              <a:t>Existing problems will be considerably exacerbated by new trends in the electricity sector :</a:t>
            </a:r>
          </a:p>
          <a:p>
            <a:pPr lvl="1"/>
            <a:r>
              <a:rPr lang="en-US" sz="1800" dirty="0" smtClean="0"/>
              <a:t>Strong Intermittency challenges</a:t>
            </a:r>
            <a:r>
              <a:rPr lang="en-US" sz="1800" dirty="0" smtClean="0">
                <a:sym typeface="Wingdings"/>
              </a:rPr>
              <a:t> (Decentralized and Intermittent sources, e.g. PV)</a:t>
            </a:r>
          </a:p>
          <a:p>
            <a:pPr lvl="1"/>
            <a:r>
              <a:rPr lang="en-US" sz="1800" dirty="0" smtClean="0">
                <a:sym typeface="Wingdings"/>
              </a:rPr>
              <a:t>Many more players (very heterogeneous and much smaller - PROSUMER)</a:t>
            </a:r>
          </a:p>
          <a:p>
            <a:pPr lvl="1"/>
            <a:r>
              <a:rPr lang="en-US" sz="1800" dirty="0" smtClean="0">
                <a:sym typeface="Wingdings"/>
              </a:rPr>
              <a:t>Demand Side Management &amp; Storage (Positive effects on grid congestion)</a:t>
            </a:r>
            <a:endParaRPr lang="en-US" sz="1800" dirty="0">
              <a:sym typeface="Wingdings"/>
            </a:endParaRPr>
          </a:p>
          <a:p>
            <a:r>
              <a:rPr lang="en-US" sz="2000" dirty="0" smtClean="0">
                <a:sym typeface="Wingdings"/>
              </a:rPr>
              <a:t>Digitization &amp; Big Data </a:t>
            </a:r>
          </a:p>
          <a:p>
            <a:pPr lvl="1"/>
            <a:r>
              <a:rPr lang="en-US" sz="1800" dirty="0" smtClean="0">
                <a:sym typeface="Wingdings"/>
              </a:rPr>
              <a:t>Information management gains</a:t>
            </a:r>
          </a:p>
          <a:p>
            <a:pPr lvl="1"/>
            <a:r>
              <a:rPr lang="en-US" sz="1800" dirty="0" smtClean="0">
                <a:sym typeface="Wingdings"/>
              </a:rPr>
              <a:t>Sophisticated pricing schemes (more cost-effective with efficiency gains</a:t>
            </a:r>
            <a:r>
              <a:rPr lang="en-US" sz="1800" dirty="0" smtClean="0">
                <a:sym typeface="Wingdings"/>
              </a:rPr>
              <a:t>)</a:t>
            </a:r>
          </a:p>
          <a:p>
            <a:pPr lvl="1"/>
            <a:r>
              <a:rPr lang="en-US" sz="1800" dirty="0" smtClean="0">
                <a:sym typeface="Wingdings"/>
              </a:rPr>
              <a:t>Price regulation under real time pricing? </a:t>
            </a:r>
            <a:endParaRPr lang="en-US" sz="1800" dirty="0" smtClean="0">
              <a:sym typeface="Wingdings"/>
            </a:endParaRPr>
          </a:p>
        </p:txBody>
      </p:sp>
      <p:sp>
        <p:nvSpPr>
          <p:cNvPr id="27" name="CaixaDeTexto 26"/>
          <p:cNvSpPr txBox="1"/>
          <p:nvPr/>
        </p:nvSpPr>
        <p:spPr>
          <a:xfrm>
            <a:off x="7565073" y="3974260"/>
            <a:ext cx="4526251" cy="1600438"/>
          </a:xfrm>
          <a:prstGeom prst="rect">
            <a:avLst/>
          </a:prstGeom>
          <a:solidFill>
            <a:schemeClr val="bg1">
              <a:lumMod val="85000"/>
            </a:schemeClr>
          </a:solidFill>
        </p:spPr>
        <p:txBody>
          <a:bodyPr wrap="square" rtlCol="0">
            <a:spAutoFit/>
          </a:bodyPr>
          <a:lstStyle/>
          <a:p>
            <a:pPr marL="285750" indent="-285750">
              <a:buFont typeface="Arial" charset="0"/>
              <a:buChar char="•"/>
            </a:pPr>
            <a:endParaRPr lang="pt-PT" sz="1400" b="1" dirty="0" smtClean="0"/>
          </a:p>
          <a:p>
            <a:pPr marL="285750" indent="-285750">
              <a:buFont typeface="Arial" charset="0"/>
              <a:buChar char="•"/>
            </a:pPr>
            <a:endParaRPr lang="pt-PT" sz="1400" b="1" dirty="0" smtClean="0"/>
          </a:p>
          <a:p>
            <a:pPr marL="285750" indent="-285750">
              <a:buFont typeface="Arial" charset="0"/>
              <a:buChar char="•"/>
            </a:pPr>
            <a:r>
              <a:rPr lang="pt-PT" sz="1400" b="1" dirty="0" err="1" smtClean="0"/>
              <a:t>Towards</a:t>
            </a:r>
            <a:r>
              <a:rPr lang="pt-PT" sz="1400" b="1" dirty="0" smtClean="0"/>
              <a:t> a </a:t>
            </a:r>
            <a:r>
              <a:rPr lang="pt-PT" sz="1400" b="1" dirty="0" err="1" smtClean="0"/>
              <a:t>service-based</a:t>
            </a:r>
            <a:r>
              <a:rPr lang="pt-PT" sz="1400" b="1" dirty="0" smtClean="0"/>
              <a:t> </a:t>
            </a:r>
            <a:r>
              <a:rPr lang="pt-PT" sz="1400" b="1" dirty="0" err="1" smtClean="0"/>
              <a:t>paradigm</a:t>
            </a:r>
            <a:endParaRPr lang="pt-PT" sz="1400" b="1" dirty="0" smtClean="0"/>
          </a:p>
          <a:p>
            <a:pPr marL="285750" indent="-285750">
              <a:buFont typeface="Arial" charset="0"/>
              <a:buChar char="•"/>
            </a:pPr>
            <a:endParaRPr lang="pt-PT" sz="1400" b="1" dirty="0"/>
          </a:p>
          <a:p>
            <a:pPr marL="285750" indent="-285750">
              <a:buFont typeface="Arial" charset="0"/>
              <a:buChar char="•"/>
            </a:pPr>
            <a:r>
              <a:rPr lang="pt-PT" sz="1400" b="1" dirty="0" err="1" smtClean="0"/>
              <a:t>The</a:t>
            </a:r>
            <a:r>
              <a:rPr lang="pt-PT" sz="1400" b="1" dirty="0" smtClean="0"/>
              <a:t> </a:t>
            </a:r>
            <a:r>
              <a:rPr lang="pt-PT" sz="1400" b="1" dirty="0" err="1" smtClean="0"/>
              <a:t>Utilities</a:t>
            </a:r>
            <a:r>
              <a:rPr lang="pt-PT" sz="1400" b="1" dirty="0" smtClean="0"/>
              <a:t>’ </a:t>
            </a:r>
            <a:r>
              <a:rPr lang="pt-PT" sz="1400" b="1" dirty="0" err="1" smtClean="0"/>
              <a:t>Circulation</a:t>
            </a:r>
            <a:r>
              <a:rPr lang="pt-PT" sz="1400" b="1" dirty="0" smtClean="0"/>
              <a:t> </a:t>
            </a:r>
            <a:r>
              <a:rPr lang="pt-PT" sz="1400" b="1" dirty="0" err="1" smtClean="0"/>
              <a:t>Death</a:t>
            </a:r>
            <a:r>
              <a:rPr lang="pt-PT" sz="1400" b="1" dirty="0" smtClean="0"/>
              <a:t> </a:t>
            </a:r>
            <a:r>
              <a:rPr lang="pt-PT" sz="1400" b="1" dirty="0" err="1" smtClean="0"/>
              <a:t>Sprial</a:t>
            </a:r>
            <a:endParaRPr lang="pt-PT" sz="1400" b="1" dirty="0" smtClean="0"/>
          </a:p>
          <a:p>
            <a:pPr marL="285750" indent="-285750">
              <a:buFont typeface="Arial" charset="0"/>
              <a:buChar char="•"/>
            </a:pPr>
            <a:endParaRPr lang="pt-PT" sz="1400" b="1" dirty="0"/>
          </a:p>
          <a:p>
            <a:pPr marL="285750" indent="-285750">
              <a:buFont typeface="Arial" charset="0"/>
              <a:buChar char="•"/>
            </a:pPr>
            <a:endParaRPr lang="pt-PT" sz="1400" dirty="0"/>
          </a:p>
        </p:txBody>
      </p:sp>
    </p:spTree>
    <p:extLst>
      <p:ext uri="{BB962C8B-B14F-4D97-AF65-F5344CB8AC3E}">
        <p14:creationId xmlns:p14="http://schemas.microsoft.com/office/powerpoint/2010/main" val="16095206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Recent trends and Business Model Innovation</a:t>
            </a:r>
            <a:br>
              <a:rPr lang="en-US" dirty="0"/>
            </a:br>
            <a:r>
              <a:rPr lang="en-US" sz="2200" dirty="0" smtClean="0">
                <a:solidFill>
                  <a:schemeClr val="accent4"/>
                </a:solidFill>
              </a:rPr>
              <a:t>Business Model Innovation</a:t>
            </a:r>
            <a:endParaRPr lang="en-US" dirty="0"/>
          </a:p>
        </p:txBody>
      </p:sp>
      <p:sp>
        <p:nvSpPr>
          <p:cNvPr id="3" name="Marcador de Posição de Conteúdo 2"/>
          <p:cNvSpPr>
            <a:spLocks noGrp="1"/>
          </p:cNvSpPr>
          <p:nvPr>
            <p:ph idx="1"/>
          </p:nvPr>
        </p:nvSpPr>
        <p:spPr>
          <a:xfrm>
            <a:off x="1169796" y="5682738"/>
            <a:ext cx="10603223" cy="1175261"/>
          </a:xfrm>
        </p:spPr>
        <p:txBody>
          <a:bodyPr>
            <a:normAutofit/>
          </a:bodyPr>
          <a:lstStyle/>
          <a:p>
            <a:r>
              <a:rPr lang="en-US" sz="1600" dirty="0" smtClean="0"/>
              <a:t>Innovative </a:t>
            </a:r>
            <a:r>
              <a:rPr lang="en-US" sz="1600" b="1" dirty="0" smtClean="0"/>
              <a:t>funding solutions: </a:t>
            </a:r>
            <a:r>
              <a:rPr lang="en-US" sz="1600" dirty="0" smtClean="0"/>
              <a:t>customer-centric BM, third-party, solar community</a:t>
            </a:r>
          </a:p>
          <a:p>
            <a:r>
              <a:rPr lang="en-US" sz="1600" dirty="0" smtClean="0"/>
              <a:t>The strong change in the </a:t>
            </a:r>
            <a:r>
              <a:rPr lang="en-US" sz="1600" b="1" dirty="0" smtClean="0"/>
              <a:t>product’s characteristics </a:t>
            </a:r>
            <a:r>
              <a:rPr lang="en-US" sz="1600" dirty="0" smtClean="0"/>
              <a:t>and the </a:t>
            </a:r>
            <a:r>
              <a:rPr lang="en-US" sz="1600" b="1" dirty="0" smtClean="0"/>
              <a:t>market structure </a:t>
            </a:r>
            <a:r>
              <a:rPr lang="en-US" sz="1600" dirty="0" smtClean="0"/>
              <a:t>(both on the </a:t>
            </a:r>
            <a:r>
              <a:rPr lang="en-US" sz="1600" b="1" u="sng" dirty="0" smtClean="0"/>
              <a:t>supply</a:t>
            </a:r>
            <a:r>
              <a:rPr lang="en-US" sz="1600" dirty="0" smtClean="0"/>
              <a:t> &amp; the </a:t>
            </a:r>
            <a:r>
              <a:rPr lang="en-US" sz="1600" b="1" u="sng" dirty="0" smtClean="0"/>
              <a:t>demand</a:t>
            </a:r>
            <a:r>
              <a:rPr lang="en-US" sz="1600" dirty="0" smtClean="0"/>
              <a:t> side) calls for MARKET DESIGN INNOVATION</a:t>
            </a:r>
            <a:endParaRPr lang="en-US" sz="1600" dirty="0"/>
          </a:p>
        </p:txBody>
      </p:sp>
      <p:graphicFrame>
        <p:nvGraphicFramePr>
          <p:cNvPr id="15" name="Object 14"/>
          <p:cNvGraphicFramePr>
            <a:graphicFrameLocks noChangeAspect="1"/>
          </p:cNvGraphicFramePr>
          <p:nvPr>
            <p:extLst>
              <p:ext uri="{D42A27DB-BD31-4B8C-83A1-F6EECF244321}">
                <p14:modId xmlns:p14="http://schemas.microsoft.com/office/powerpoint/2010/main" val="1868959208"/>
              </p:ext>
            </p:extLst>
          </p:nvPr>
        </p:nvGraphicFramePr>
        <p:xfrm>
          <a:off x="1592792" y="2208750"/>
          <a:ext cx="9234488" cy="3195638"/>
        </p:xfrm>
        <a:graphic>
          <a:graphicData uri="http://schemas.openxmlformats.org/presentationml/2006/ole">
            <mc:AlternateContent xmlns:mc="http://schemas.openxmlformats.org/markup-compatibility/2006">
              <mc:Choice xmlns:v="urn:schemas-microsoft-com:vml" Requires="v">
                <p:oleObj spid="_x0000_s1105" name="Document" r:id="rId4" imgW="6262560" imgH="2157480" progId="Word.Document.12">
                  <p:embed/>
                </p:oleObj>
              </mc:Choice>
              <mc:Fallback>
                <p:oleObj name="Document" r:id="rId4" imgW="6262560" imgH="2157480" progId="Word.Document.12">
                  <p:embed/>
                  <p:pic>
                    <p:nvPicPr>
                      <p:cNvPr id="0" name="Picture 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2792" y="2208750"/>
                        <a:ext cx="9234488" cy="3195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Content Placeholder 4"/>
          <p:cNvSpPr txBox="1">
            <a:spLocks/>
          </p:cNvSpPr>
          <p:nvPr/>
        </p:nvSpPr>
        <p:spPr>
          <a:xfrm>
            <a:off x="1169796" y="1356831"/>
            <a:ext cx="10327937" cy="57356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1600" dirty="0" smtClean="0"/>
              <a:t>Business Model Innovation (New value proposition) =&gt; Towards a service-based paradigm</a:t>
            </a:r>
            <a:endParaRPr lang="en-US" sz="1400" dirty="0" smtClean="0"/>
          </a:p>
        </p:txBody>
      </p:sp>
    </p:spTree>
    <p:extLst>
      <p:ext uri="{BB962C8B-B14F-4D97-AF65-F5344CB8AC3E}">
        <p14:creationId xmlns:p14="http://schemas.microsoft.com/office/powerpoint/2010/main" val="38499357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Recent trends and Business Model Innovation</a:t>
            </a:r>
            <a:br>
              <a:rPr lang="en-US" dirty="0"/>
            </a:br>
            <a:r>
              <a:rPr lang="en-US" sz="2200" dirty="0">
                <a:solidFill>
                  <a:schemeClr val="accent4"/>
                </a:solidFill>
              </a:rPr>
              <a:t>Business Model Innovation</a:t>
            </a:r>
            <a:r>
              <a:rPr lang="pt-PT" dirty="0" smtClean="0">
                <a:solidFill>
                  <a:schemeClr val="bg1">
                    <a:lumMod val="50000"/>
                  </a:schemeClr>
                </a:solidFill>
              </a:rPr>
              <a:t/>
            </a:r>
            <a:br>
              <a:rPr lang="pt-PT" dirty="0" smtClean="0">
                <a:solidFill>
                  <a:schemeClr val="bg1">
                    <a:lumMod val="50000"/>
                  </a:schemeClr>
                </a:solidFill>
              </a:rPr>
            </a:br>
            <a:endParaRPr lang="pt-PT" dirty="0"/>
          </a:p>
        </p:txBody>
      </p:sp>
      <p:sp>
        <p:nvSpPr>
          <p:cNvPr id="3" name="Marcador de Posição de Conteúdo 2"/>
          <p:cNvSpPr>
            <a:spLocks noGrp="1"/>
          </p:cNvSpPr>
          <p:nvPr>
            <p:ph idx="1"/>
          </p:nvPr>
        </p:nvSpPr>
        <p:spPr/>
        <p:txBody>
          <a:bodyPr/>
          <a:lstStyle/>
          <a:p>
            <a:endParaRPr lang="pt-PT" dirty="0"/>
          </a:p>
        </p:txBody>
      </p:sp>
      <p:pic>
        <p:nvPicPr>
          <p:cNvPr id="4" name="Imagem 3"/>
          <p:cNvPicPr>
            <a:picLocks noChangeAspect="1"/>
          </p:cNvPicPr>
          <p:nvPr/>
        </p:nvPicPr>
        <p:blipFill>
          <a:blip r:embed="rId3"/>
          <a:stretch>
            <a:fillRect/>
          </a:stretch>
        </p:blipFill>
        <p:spPr>
          <a:xfrm>
            <a:off x="781838" y="1256960"/>
            <a:ext cx="3980844" cy="5320551"/>
          </a:xfrm>
          <a:prstGeom prst="rect">
            <a:avLst/>
          </a:prstGeom>
        </p:spPr>
      </p:pic>
      <p:pic>
        <p:nvPicPr>
          <p:cNvPr id="5" name="Imagem 4"/>
          <p:cNvPicPr>
            <a:picLocks noChangeAspect="1"/>
          </p:cNvPicPr>
          <p:nvPr/>
        </p:nvPicPr>
        <p:blipFill>
          <a:blip r:embed="rId4"/>
          <a:stretch>
            <a:fillRect/>
          </a:stretch>
        </p:blipFill>
        <p:spPr>
          <a:xfrm>
            <a:off x="4957811" y="1256961"/>
            <a:ext cx="4407996" cy="5601043"/>
          </a:xfrm>
          <a:prstGeom prst="rect">
            <a:avLst/>
          </a:prstGeom>
        </p:spPr>
      </p:pic>
      <p:sp>
        <p:nvSpPr>
          <p:cNvPr id="6" name="Retângulo 5"/>
          <p:cNvSpPr/>
          <p:nvPr/>
        </p:nvSpPr>
        <p:spPr>
          <a:xfrm>
            <a:off x="4975668" y="4203700"/>
            <a:ext cx="1399732" cy="1281608"/>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9" name="Conexão Reta Unidirecional 8"/>
          <p:cNvCxnSpPr/>
          <p:nvPr/>
        </p:nvCxnSpPr>
        <p:spPr>
          <a:xfrm flipV="1">
            <a:off x="6477000" y="2749550"/>
            <a:ext cx="3822700" cy="20949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Imagem 9"/>
          <p:cNvPicPr>
            <a:picLocks noChangeAspect="1"/>
          </p:cNvPicPr>
          <p:nvPr/>
        </p:nvPicPr>
        <p:blipFill>
          <a:blip r:embed="rId5"/>
          <a:stretch>
            <a:fillRect/>
          </a:stretch>
        </p:blipFill>
        <p:spPr>
          <a:xfrm>
            <a:off x="8981902" y="775153"/>
            <a:ext cx="2956098" cy="1855423"/>
          </a:xfrm>
          <a:prstGeom prst="rect">
            <a:avLst/>
          </a:prstGeom>
        </p:spPr>
      </p:pic>
    </p:spTree>
    <p:extLst>
      <p:ext uri="{BB962C8B-B14F-4D97-AF65-F5344CB8AC3E}">
        <p14:creationId xmlns:p14="http://schemas.microsoft.com/office/powerpoint/2010/main" val="7029178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6" y="402281"/>
            <a:ext cx="8596668" cy="1320800"/>
          </a:xfrm>
        </p:spPr>
        <p:txBody>
          <a:bodyPr/>
          <a:lstStyle/>
          <a:p>
            <a:r>
              <a:rPr lang="en-CA" dirty="0" smtClean="0"/>
              <a:t>Outline of the Presentation</a:t>
            </a:r>
            <a:r>
              <a:rPr lang="pt-PT" dirty="0"/>
              <a:t/>
            </a:r>
            <a:br>
              <a:rPr lang="pt-PT" dirty="0"/>
            </a:br>
            <a:endParaRPr lang="pt-PT" dirty="0"/>
          </a:p>
        </p:txBody>
      </p:sp>
      <p:sp>
        <p:nvSpPr>
          <p:cNvPr id="3" name="Marcador de Posição de Conteúdo 2"/>
          <p:cNvSpPr>
            <a:spLocks noGrp="1"/>
          </p:cNvSpPr>
          <p:nvPr>
            <p:ph idx="1"/>
          </p:nvPr>
        </p:nvSpPr>
        <p:spPr>
          <a:xfrm>
            <a:off x="677336" y="1062683"/>
            <a:ext cx="10777380" cy="5498757"/>
          </a:xfrm>
        </p:spPr>
        <p:txBody>
          <a:bodyPr>
            <a:normAutofit/>
          </a:bodyPr>
          <a:lstStyle/>
          <a:p>
            <a:endParaRPr lang="pt-PT" dirty="0"/>
          </a:p>
          <a:p>
            <a:pPr marL="0" indent="0">
              <a:buNone/>
            </a:pPr>
            <a:endParaRPr lang="pt-PT" sz="1900" dirty="0" smtClean="0"/>
          </a:p>
          <a:p>
            <a:endParaRPr lang="pt-PT" sz="4400" dirty="0"/>
          </a:p>
          <a:p>
            <a:pPr marL="0" indent="0">
              <a:buNone/>
            </a:pPr>
            <a:endParaRPr lang="pt-PT" sz="4400" i="1" dirty="0" smtClean="0"/>
          </a:p>
          <a:p>
            <a:pPr marL="0" indent="0">
              <a:buNone/>
            </a:pPr>
            <a:endParaRPr lang="pt-PT" sz="4400" i="1" dirty="0"/>
          </a:p>
        </p:txBody>
      </p:sp>
      <p:sp>
        <p:nvSpPr>
          <p:cNvPr id="4" name="Marcador de Posição de Conteúdo 2"/>
          <p:cNvSpPr txBox="1">
            <a:spLocks/>
          </p:cNvSpPr>
          <p:nvPr/>
        </p:nvSpPr>
        <p:spPr>
          <a:xfrm>
            <a:off x="1727659" y="1176502"/>
            <a:ext cx="9278594" cy="524901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en-US" dirty="0" smtClean="0"/>
          </a:p>
          <a:p>
            <a:pPr>
              <a:buFont typeface="+mj-lt"/>
              <a:buAutoNum type="arabicPeriod"/>
            </a:pPr>
            <a:r>
              <a:rPr lang="en-US" b="1" dirty="0" smtClean="0"/>
              <a:t>Introduction</a:t>
            </a:r>
          </a:p>
          <a:p>
            <a:pPr>
              <a:buFont typeface="+mj-lt"/>
              <a:buAutoNum type="arabicPeriod"/>
            </a:pPr>
            <a:endParaRPr lang="en-US" b="1" dirty="0" smtClean="0"/>
          </a:p>
          <a:p>
            <a:pPr>
              <a:buFont typeface="+mj-lt"/>
              <a:buAutoNum type="arabicPeriod"/>
            </a:pPr>
            <a:r>
              <a:rPr lang="en-US" b="1" dirty="0" smtClean="0"/>
              <a:t>Recent trends and business model innovation</a:t>
            </a:r>
          </a:p>
          <a:p>
            <a:pPr>
              <a:buFont typeface="+mj-lt"/>
              <a:buAutoNum type="arabicPeriod"/>
            </a:pPr>
            <a:endParaRPr lang="en-US" b="1" dirty="0" smtClean="0"/>
          </a:p>
          <a:p>
            <a:pPr>
              <a:buFont typeface="+mj-lt"/>
              <a:buAutoNum type="arabicPeriod"/>
            </a:pPr>
            <a:r>
              <a:rPr lang="en-US" b="1" dirty="0" smtClean="0"/>
              <a:t>Electricity Markets</a:t>
            </a:r>
          </a:p>
          <a:p>
            <a:pPr>
              <a:buFont typeface="+mj-lt"/>
              <a:buAutoNum type="arabicPeriod"/>
            </a:pPr>
            <a:endParaRPr lang="en-US" b="1" dirty="0"/>
          </a:p>
          <a:p>
            <a:pPr>
              <a:buFont typeface="+mj-lt"/>
              <a:buAutoNum type="arabicPeriod"/>
            </a:pPr>
            <a:r>
              <a:rPr lang="en-US" b="1" dirty="0" smtClean="0"/>
              <a:t>Regulatory Challenges</a:t>
            </a:r>
          </a:p>
          <a:p>
            <a:pPr>
              <a:buFont typeface="+mj-lt"/>
              <a:buAutoNum type="arabicPeriod"/>
            </a:pPr>
            <a:endParaRPr lang="en-US" b="1" dirty="0" smtClean="0"/>
          </a:p>
          <a:p>
            <a:pPr>
              <a:buFont typeface="+mj-lt"/>
              <a:buAutoNum type="arabicPeriod"/>
            </a:pPr>
            <a:r>
              <a:rPr lang="en-US" b="1" dirty="0" smtClean="0"/>
              <a:t>Conclusions</a:t>
            </a:r>
          </a:p>
          <a:p>
            <a:pPr>
              <a:buFont typeface="+mj-lt"/>
              <a:buAutoNum type="arabicPeriod"/>
            </a:pPr>
            <a:endParaRPr lang="pt-PT" dirty="0" smtClean="0"/>
          </a:p>
        </p:txBody>
      </p:sp>
    </p:spTree>
    <p:extLst>
      <p:ext uri="{BB962C8B-B14F-4D97-AF65-F5344CB8AC3E}">
        <p14:creationId xmlns:p14="http://schemas.microsoft.com/office/powerpoint/2010/main" val="20041643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t>Regulatory challenges</a:t>
            </a:r>
            <a:r>
              <a:rPr lang="en-US" dirty="0"/>
              <a:t/>
            </a:r>
            <a:br>
              <a:rPr lang="en-US" dirty="0"/>
            </a:br>
            <a:r>
              <a:rPr lang="en-US" dirty="0" smtClean="0">
                <a:solidFill>
                  <a:schemeClr val="bg1">
                    <a:lumMod val="50000"/>
                  </a:schemeClr>
                </a:solidFill>
              </a:rPr>
              <a:t>Utilities’ Death Spiral</a:t>
            </a:r>
            <a:endParaRPr lang="pt-PT" dirty="0"/>
          </a:p>
        </p:txBody>
      </p:sp>
      <p:sp>
        <p:nvSpPr>
          <p:cNvPr id="6" name="Marcador de Posição de Conteúdo 5"/>
          <p:cNvSpPr>
            <a:spLocks noGrp="1"/>
          </p:cNvSpPr>
          <p:nvPr>
            <p:ph idx="1"/>
          </p:nvPr>
        </p:nvSpPr>
        <p:spPr/>
        <p:txBody>
          <a:bodyPr/>
          <a:lstStyle/>
          <a:p>
            <a:endParaRPr lang="en-US" dirty="0" smtClean="0"/>
          </a:p>
          <a:p>
            <a:endParaRPr lang="en-US" dirty="0"/>
          </a:p>
        </p:txBody>
      </p:sp>
      <p:sp>
        <p:nvSpPr>
          <p:cNvPr id="12" name="Marcador de Posição de Conteúdo 2"/>
          <p:cNvSpPr txBox="1">
            <a:spLocks/>
          </p:cNvSpPr>
          <p:nvPr/>
        </p:nvSpPr>
        <p:spPr>
          <a:xfrm>
            <a:off x="467785" y="1070680"/>
            <a:ext cx="11535583" cy="549875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pt-PT" dirty="0" smtClean="0"/>
          </a:p>
          <a:p>
            <a:r>
              <a:rPr lang="en-US" sz="1900" b="1" dirty="0" smtClean="0"/>
              <a:t>Distributed Generation may threaten the utilities’ conventional business model </a:t>
            </a:r>
            <a:r>
              <a:rPr lang="mr-IN" sz="1900" b="1" dirty="0" smtClean="0"/>
              <a:t>–</a:t>
            </a:r>
            <a:r>
              <a:rPr lang="en-US" sz="1900" b="1" dirty="0" smtClean="0"/>
              <a:t> “Death spiral" </a:t>
            </a:r>
          </a:p>
          <a:p>
            <a:pPr lvl="1"/>
            <a:endParaRPr lang="en-US" sz="1700" dirty="0"/>
          </a:p>
          <a:p>
            <a:pPr lvl="1"/>
            <a:endParaRPr lang="en-US" sz="1800" dirty="0" smtClean="0"/>
          </a:p>
          <a:p>
            <a:pPr lvl="1"/>
            <a:endParaRPr lang="en-US" sz="1800" dirty="0"/>
          </a:p>
        </p:txBody>
      </p:sp>
      <p:graphicFrame>
        <p:nvGraphicFramePr>
          <p:cNvPr id="3" name="Diagrama 2"/>
          <p:cNvGraphicFramePr/>
          <p:nvPr>
            <p:extLst>
              <p:ext uri="{D42A27DB-BD31-4B8C-83A1-F6EECF244321}">
                <p14:modId xmlns:p14="http://schemas.microsoft.com/office/powerpoint/2010/main" val="395980665"/>
              </p:ext>
            </p:extLst>
          </p:nvPr>
        </p:nvGraphicFramePr>
        <p:xfrm>
          <a:off x="-311321" y="1959678"/>
          <a:ext cx="6854825" cy="44238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aixaDeTexto 3"/>
          <p:cNvSpPr txBox="1"/>
          <p:nvPr/>
        </p:nvSpPr>
        <p:spPr>
          <a:xfrm>
            <a:off x="2544590" y="3083256"/>
            <a:ext cx="1143001" cy="1754326"/>
          </a:xfrm>
          <a:prstGeom prst="rect">
            <a:avLst/>
          </a:prstGeom>
          <a:noFill/>
        </p:spPr>
        <p:txBody>
          <a:bodyPr wrap="square" rtlCol="0">
            <a:spAutoFit/>
          </a:bodyPr>
          <a:lstStyle/>
          <a:p>
            <a:pPr algn="ctr"/>
            <a:r>
              <a:rPr lang="en-US" i="1" dirty="0" smtClean="0">
                <a:solidFill>
                  <a:srgbClr val="C00000"/>
                </a:solidFill>
              </a:rPr>
              <a:t>Utilities’</a:t>
            </a:r>
          </a:p>
          <a:p>
            <a:pPr algn="ctr"/>
            <a:r>
              <a:rPr lang="en-US" i="1" dirty="0" smtClean="0">
                <a:solidFill>
                  <a:srgbClr val="C00000"/>
                </a:solidFill>
              </a:rPr>
              <a:t>Death</a:t>
            </a:r>
          </a:p>
          <a:p>
            <a:pPr algn="ctr"/>
            <a:r>
              <a:rPr lang="en-US" i="1" dirty="0" smtClean="0">
                <a:solidFill>
                  <a:srgbClr val="C00000"/>
                </a:solidFill>
              </a:rPr>
              <a:t>Spiral</a:t>
            </a:r>
          </a:p>
          <a:p>
            <a:pPr algn="ctr"/>
            <a:r>
              <a:rPr lang="en-US" i="1" dirty="0" smtClean="0">
                <a:solidFill>
                  <a:srgbClr val="C00000"/>
                </a:solidFill>
              </a:rPr>
              <a:t>&amp; </a:t>
            </a:r>
          </a:p>
          <a:p>
            <a:pPr algn="ctr"/>
            <a:r>
              <a:rPr lang="en-US" i="1" dirty="0" smtClean="0">
                <a:solidFill>
                  <a:srgbClr val="C00000"/>
                </a:solidFill>
              </a:rPr>
              <a:t>Cross-Subsidy</a:t>
            </a:r>
            <a:endParaRPr lang="en-US" i="1" dirty="0">
              <a:solidFill>
                <a:srgbClr val="C00000"/>
              </a:solidFill>
            </a:endParaRPr>
          </a:p>
        </p:txBody>
      </p:sp>
      <p:sp>
        <p:nvSpPr>
          <p:cNvPr id="7" name="Marcador de Posição de Conteúdo 2"/>
          <p:cNvSpPr txBox="1">
            <a:spLocks/>
          </p:cNvSpPr>
          <p:nvPr/>
        </p:nvSpPr>
        <p:spPr>
          <a:xfrm>
            <a:off x="6286252" y="1959680"/>
            <a:ext cx="5717116" cy="549875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endParaRPr lang="pt-PT" dirty="0" smtClean="0"/>
          </a:p>
          <a:p>
            <a:pPr marL="0" indent="0">
              <a:buNone/>
            </a:pPr>
            <a:r>
              <a:rPr lang="pt-PT" b="1" dirty="0" smtClean="0"/>
              <a:t> YET...</a:t>
            </a:r>
          </a:p>
          <a:p>
            <a:endParaRPr lang="en-US" sz="1900" dirty="0" smtClean="0"/>
          </a:p>
          <a:p>
            <a:r>
              <a:rPr lang="en-US" sz="1900" dirty="0" smtClean="0"/>
              <a:t>Utilities’ activity is increasingly challenging:</a:t>
            </a:r>
          </a:p>
          <a:p>
            <a:pPr lvl="1"/>
            <a:r>
              <a:rPr lang="en-US" sz="1700" dirty="0" smtClean="0"/>
              <a:t>Huge investment needs</a:t>
            </a:r>
          </a:p>
          <a:p>
            <a:pPr lvl="1"/>
            <a:r>
              <a:rPr lang="en-US" sz="1700" dirty="0" smtClean="0"/>
              <a:t>Integration of DG production in the grid</a:t>
            </a:r>
          </a:p>
          <a:p>
            <a:pPr lvl="1"/>
            <a:r>
              <a:rPr lang="en-US" sz="1700" dirty="0" smtClean="0"/>
              <a:t>Uncertain decentralized production </a:t>
            </a:r>
            <a:r>
              <a:rPr lang="pt-PT" sz="1700" dirty="0" smtClean="0"/>
              <a:t>&amp; </a:t>
            </a:r>
            <a:r>
              <a:rPr lang="en-US" sz="1700" dirty="0" smtClean="0"/>
              <a:t>intermittent RES</a:t>
            </a:r>
          </a:p>
          <a:p>
            <a:pPr lvl="1"/>
            <a:r>
              <a:rPr lang="en-US" sz="1700" dirty="0" smtClean="0"/>
              <a:t>Coordination among many heterogeneous agents</a:t>
            </a:r>
          </a:p>
          <a:p>
            <a:pPr lvl="1"/>
            <a:r>
              <a:rPr lang="en-US" sz="1700" dirty="0" smtClean="0"/>
              <a:t>Grids’ reliability &amp; resilience</a:t>
            </a:r>
          </a:p>
          <a:p>
            <a:pPr lvl="1"/>
            <a:r>
              <a:rPr lang="en-US" sz="1700" dirty="0" smtClean="0"/>
              <a:t>Facilitate coordination among many new heterogeneous problems</a:t>
            </a:r>
          </a:p>
          <a:p>
            <a:pPr lvl="1"/>
            <a:endParaRPr lang="en-US" sz="1700" dirty="0" smtClean="0"/>
          </a:p>
          <a:p>
            <a:pPr lvl="1"/>
            <a:endParaRPr lang="en-US" sz="1800" dirty="0" smtClean="0"/>
          </a:p>
          <a:p>
            <a:pPr lvl="1"/>
            <a:endParaRPr lang="en-US" sz="1800" dirty="0"/>
          </a:p>
        </p:txBody>
      </p:sp>
    </p:spTree>
    <p:extLst>
      <p:ext uri="{BB962C8B-B14F-4D97-AF65-F5344CB8AC3E}">
        <p14:creationId xmlns:p14="http://schemas.microsoft.com/office/powerpoint/2010/main" val="8250838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smtClean="0"/>
              <a:t>Regulatory challenges</a:t>
            </a:r>
            <a:br>
              <a:rPr lang="en-US" dirty="0" smtClean="0"/>
            </a:br>
            <a:r>
              <a:rPr lang="en-US" dirty="0" smtClean="0">
                <a:solidFill>
                  <a:schemeClr val="bg1">
                    <a:lumMod val="50000"/>
                  </a:schemeClr>
                </a:solidFill>
              </a:rPr>
              <a:t>Balancing </a:t>
            </a:r>
            <a:r>
              <a:rPr lang="en-US" dirty="0">
                <a:solidFill>
                  <a:schemeClr val="bg1">
                    <a:lumMod val="50000"/>
                  </a:schemeClr>
                </a:solidFill>
              </a:rPr>
              <a:t>Solar PV incentives &amp; Utilities financial viability </a:t>
            </a:r>
            <a:r>
              <a:rPr lang="pt-PT" dirty="0" smtClean="0">
                <a:solidFill>
                  <a:schemeClr val="bg1">
                    <a:lumMod val="50000"/>
                  </a:schemeClr>
                </a:solidFill>
              </a:rPr>
              <a:t/>
            </a:r>
            <a:br>
              <a:rPr lang="pt-PT" dirty="0" smtClean="0">
                <a:solidFill>
                  <a:schemeClr val="bg1">
                    <a:lumMod val="50000"/>
                  </a:schemeClr>
                </a:solidFill>
              </a:rPr>
            </a:br>
            <a:endParaRPr lang="pt-PT" dirty="0"/>
          </a:p>
        </p:txBody>
      </p:sp>
      <p:pic>
        <p:nvPicPr>
          <p:cNvPr id="5" name="Imagem 4"/>
          <p:cNvPicPr>
            <a:picLocks noChangeAspect="1"/>
          </p:cNvPicPr>
          <p:nvPr/>
        </p:nvPicPr>
        <p:blipFill>
          <a:blip r:embed="rId3"/>
          <a:stretch>
            <a:fillRect/>
          </a:stretch>
        </p:blipFill>
        <p:spPr>
          <a:xfrm>
            <a:off x="914050" y="1854413"/>
            <a:ext cx="8398141" cy="5172920"/>
          </a:xfrm>
          <a:prstGeom prst="rect">
            <a:avLst/>
          </a:prstGeom>
        </p:spPr>
      </p:pic>
      <p:sp>
        <p:nvSpPr>
          <p:cNvPr id="15" name="CaixaDeTexto 14"/>
          <p:cNvSpPr txBox="1"/>
          <p:nvPr/>
        </p:nvSpPr>
        <p:spPr>
          <a:xfrm>
            <a:off x="7521508" y="6378034"/>
            <a:ext cx="5527441" cy="276999"/>
          </a:xfrm>
          <a:prstGeom prst="rect">
            <a:avLst/>
          </a:prstGeom>
          <a:noFill/>
        </p:spPr>
        <p:txBody>
          <a:bodyPr wrap="square" rtlCol="0">
            <a:spAutoFit/>
          </a:bodyPr>
          <a:lstStyle/>
          <a:p>
            <a:r>
              <a:rPr lang="en-US" sz="1200" dirty="0" smtClean="0"/>
              <a:t>Source: Accenture (2016)</a:t>
            </a:r>
            <a:endParaRPr lang="en-US" sz="1200" dirty="0"/>
          </a:p>
        </p:txBody>
      </p:sp>
      <p:sp>
        <p:nvSpPr>
          <p:cNvPr id="8" name="Retângulo 7"/>
          <p:cNvSpPr/>
          <p:nvPr/>
        </p:nvSpPr>
        <p:spPr>
          <a:xfrm>
            <a:off x="1333500" y="1405288"/>
            <a:ext cx="9474201" cy="369332"/>
          </a:xfrm>
          <a:prstGeom prst="rect">
            <a:avLst/>
          </a:prstGeom>
        </p:spPr>
        <p:txBody>
          <a:bodyPr wrap="square">
            <a:spAutoFit/>
          </a:bodyPr>
          <a:lstStyle/>
          <a:p>
            <a:r>
              <a:rPr lang="en-US" dirty="0" smtClean="0"/>
              <a:t>Necessary regulatory challenges in the next 10 years according to utilities’ managers: </a:t>
            </a:r>
            <a:endParaRPr lang="en-US" dirty="0"/>
          </a:p>
        </p:txBody>
      </p:sp>
      <p:sp>
        <p:nvSpPr>
          <p:cNvPr id="21" name="CaixaDeTexto 20"/>
          <p:cNvSpPr txBox="1"/>
          <p:nvPr/>
        </p:nvSpPr>
        <p:spPr>
          <a:xfrm>
            <a:off x="8862689" y="2143475"/>
            <a:ext cx="2523345" cy="2554545"/>
          </a:xfrm>
          <a:prstGeom prst="rect">
            <a:avLst/>
          </a:prstGeom>
          <a:solidFill>
            <a:schemeClr val="accent6">
              <a:lumMod val="40000"/>
              <a:lumOff val="60000"/>
            </a:schemeClr>
          </a:solidFill>
          <a:effectLst>
            <a:innerShdw blurRad="63500" dist="50800" dir="2700000">
              <a:schemeClr val="accent1">
                <a:lumMod val="60000"/>
                <a:lumOff val="40000"/>
                <a:alpha val="50000"/>
              </a:schemeClr>
            </a:innerShdw>
          </a:effectLst>
        </p:spPr>
        <p:txBody>
          <a:bodyPr wrap="square" rtlCol="0">
            <a:spAutoFit/>
          </a:bodyPr>
          <a:lstStyle/>
          <a:p>
            <a:endParaRPr lang="en-US" sz="1600" i="1" dirty="0" smtClean="0"/>
          </a:p>
          <a:p>
            <a:r>
              <a:rPr lang="en-US" sz="1600" i="1" dirty="0" smtClean="0"/>
              <a:t>Utilities’ major concern in the short-run - Tariff </a:t>
            </a:r>
            <a:r>
              <a:rPr lang="en-US" sz="1600" i="1" dirty="0"/>
              <a:t>&amp; pricing tools </a:t>
            </a:r>
            <a:endParaRPr lang="en-US" sz="1600" i="1" dirty="0" smtClean="0"/>
          </a:p>
          <a:p>
            <a:endParaRPr lang="en-US" sz="1600" i="1" dirty="0"/>
          </a:p>
          <a:p>
            <a:pPr marL="342900" indent="-342900">
              <a:buAutoNum type="arabicPeriod"/>
            </a:pPr>
            <a:r>
              <a:rPr lang="en-US" sz="1600" b="1" i="1" dirty="0" smtClean="0"/>
              <a:t>Re-designing conventional tools</a:t>
            </a:r>
          </a:p>
          <a:p>
            <a:pPr marL="342900" indent="-342900">
              <a:buAutoNum type="arabicPeriod"/>
            </a:pPr>
            <a:endParaRPr lang="en-US" sz="1600" i="1" dirty="0" smtClean="0"/>
          </a:p>
          <a:p>
            <a:pPr marL="342900" indent="-342900">
              <a:buAutoNum type="arabicPeriod"/>
            </a:pPr>
            <a:r>
              <a:rPr lang="en-US" sz="1600" b="1" i="1" dirty="0" smtClean="0"/>
              <a:t>Market Design Innovation</a:t>
            </a:r>
            <a:endParaRPr lang="en-US" sz="1600" b="1" i="1" dirty="0"/>
          </a:p>
        </p:txBody>
      </p:sp>
    </p:spTree>
    <p:extLst>
      <p:ext uri="{BB962C8B-B14F-4D97-AF65-F5344CB8AC3E}">
        <p14:creationId xmlns:p14="http://schemas.microsoft.com/office/powerpoint/2010/main" val="10802779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t>Regulatory challenges</a:t>
            </a:r>
            <a:r>
              <a:rPr lang="en-US" dirty="0"/>
              <a:t/>
            </a:r>
            <a:br>
              <a:rPr lang="en-US" dirty="0"/>
            </a:br>
            <a:r>
              <a:rPr lang="en-US" dirty="0" smtClean="0">
                <a:solidFill>
                  <a:schemeClr val="bg1">
                    <a:lumMod val="50000"/>
                  </a:schemeClr>
                </a:solidFill>
              </a:rPr>
              <a:t>Redesigning </a:t>
            </a:r>
            <a:r>
              <a:rPr lang="en-US" dirty="0">
                <a:solidFill>
                  <a:schemeClr val="bg1">
                    <a:lumMod val="50000"/>
                  </a:schemeClr>
                </a:solidFill>
              </a:rPr>
              <a:t>conventional tools: tariff structure</a:t>
            </a:r>
            <a:endParaRPr lang="en-US" dirty="0"/>
          </a:p>
        </p:txBody>
      </p:sp>
      <p:sp>
        <p:nvSpPr>
          <p:cNvPr id="3" name="Marcador de Posição de Conteúdo 2"/>
          <p:cNvSpPr>
            <a:spLocks noGrp="1"/>
          </p:cNvSpPr>
          <p:nvPr>
            <p:ph idx="1"/>
          </p:nvPr>
        </p:nvSpPr>
        <p:spPr>
          <a:xfrm>
            <a:off x="677333" y="1604536"/>
            <a:ext cx="8754533" cy="4910565"/>
          </a:xfrm>
        </p:spPr>
        <p:txBody>
          <a:bodyPr>
            <a:normAutofit/>
          </a:bodyPr>
          <a:lstStyle/>
          <a:p>
            <a:pPr>
              <a:buFont typeface="+mj-lt"/>
              <a:buAutoNum type="arabicPeriod"/>
            </a:pPr>
            <a:r>
              <a:rPr lang="en-GB" dirty="0" smtClean="0"/>
              <a:t>Tariff structure</a:t>
            </a:r>
          </a:p>
          <a:p>
            <a:pPr>
              <a:buFont typeface="+mj-lt"/>
              <a:buAutoNum type="arabicPeriod"/>
            </a:pPr>
            <a:endParaRPr lang="en-GB" dirty="0" smtClean="0"/>
          </a:p>
          <a:p>
            <a:pPr lvl="1"/>
            <a:r>
              <a:rPr lang="en-GB" sz="1800" dirty="0" smtClean="0"/>
              <a:t>Towards non-linear </a:t>
            </a:r>
            <a:r>
              <a:rPr lang="en-GB" sz="1800" b="1" dirty="0" smtClean="0"/>
              <a:t>pricing schemes</a:t>
            </a:r>
            <a:r>
              <a:rPr lang="en-GB" sz="1800" dirty="0" smtClean="0"/>
              <a:t>:</a:t>
            </a:r>
          </a:p>
          <a:p>
            <a:pPr lvl="1"/>
            <a:endParaRPr lang="en-GB" sz="1800" dirty="0" smtClean="0"/>
          </a:p>
          <a:p>
            <a:pPr lvl="2"/>
            <a:r>
              <a:rPr lang="en-GB" sz="1800" dirty="0" smtClean="0"/>
              <a:t>Change the current (mostly) volumetric system</a:t>
            </a:r>
          </a:p>
          <a:p>
            <a:pPr lvl="2"/>
            <a:endParaRPr lang="en-GB" sz="1800" dirty="0" smtClean="0"/>
          </a:p>
          <a:p>
            <a:pPr lvl="2"/>
            <a:r>
              <a:rPr lang="en-GB" sz="1800" b="1" dirty="0" smtClean="0"/>
              <a:t>Cost-reflective system </a:t>
            </a:r>
            <a:r>
              <a:rPr lang="en-GB" sz="1800" dirty="0" smtClean="0"/>
              <a:t>(that accounts for the different costs imposed on the network by different profiles of users)</a:t>
            </a:r>
            <a:r>
              <a:rPr lang="mr-IN" sz="1800" dirty="0" smtClean="0"/>
              <a:t>…</a:t>
            </a:r>
            <a:r>
              <a:rPr lang="pt-PT" sz="1800" dirty="0" smtClean="0"/>
              <a:t> </a:t>
            </a:r>
            <a:r>
              <a:rPr lang="pt-PT" sz="1800" dirty="0" err="1" smtClean="0"/>
              <a:t>the</a:t>
            </a:r>
            <a:r>
              <a:rPr lang="pt-PT" sz="1800" dirty="0" smtClean="0"/>
              <a:t> case </a:t>
            </a:r>
            <a:r>
              <a:rPr lang="pt-PT" sz="1800" dirty="0" err="1" smtClean="0"/>
              <a:t>of</a:t>
            </a:r>
            <a:r>
              <a:rPr lang="pt-PT" sz="1800" dirty="0" smtClean="0"/>
              <a:t> </a:t>
            </a:r>
            <a:r>
              <a:rPr lang="pt-PT" sz="1800" dirty="0" err="1" smtClean="0"/>
              <a:t>telecoms</a:t>
            </a:r>
            <a:r>
              <a:rPr lang="pt-PT" sz="1800" dirty="0"/>
              <a:t>?</a:t>
            </a:r>
            <a:endParaRPr lang="en-GB" sz="1800" dirty="0" smtClean="0"/>
          </a:p>
          <a:p>
            <a:pPr lvl="2"/>
            <a:endParaRPr lang="en-GB" sz="1800" dirty="0" smtClean="0"/>
          </a:p>
          <a:p>
            <a:pPr lvl="2"/>
            <a:endParaRPr lang="en-GB" sz="1800" dirty="0" smtClean="0"/>
          </a:p>
          <a:p>
            <a:pPr lvl="1"/>
            <a:endParaRPr lang="en-GB" sz="1800" dirty="0" smtClean="0"/>
          </a:p>
        </p:txBody>
      </p:sp>
    </p:spTree>
    <p:extLst>
      <p:ext uri="{BB962C8B-B14F-4D97-AF65-F5344CB8AC3E}">
        <p14:creationId xmlns:p14="http://schemas.microsoft.com/office/powerpoint/2010/main" val="12312315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t>Regulatory challenges</a:t>
            </a:r>
            <a:r>
              <a:rPr lang="en-US" dirty="0"/>
              <a:t/>
            </a:r>
            <a:br>
              <a:rPr lang="en-US" dirty="0"/>
            </a:br>
            <a:r>
              <a:rPr lang="en-US" dirty="0" smtClean="0">
                <a:solidFill>
                  <a:schemeClr val="bg1">
                    <a:lumMod val="50000"/>
                  </a:schemeClr>
                </a:solidFill>
              </a:rPr>
              <a:t>Redesigning conventional tools: tariff structure</a:t>
            </a:r>
            <a:endParaRPr lang="en-US" dirty="0"/>
          </a:p>
        </p:txBody>
      </p:sp>
      <p:sp>
        <p:nvSpPr>
          <p:cNvPr id="3" name="Marcador de Posição de Conteúdo 2"/>
          <p:cNvSpPr>
            <a:spLocks noGrp="1"/>
          </p:cNvSpPr>
          <p:nvPr>
            <p:ph idx="1"/>
          </p:nvPr>
        </p:nvSpPr>
        <p:spPr>
          <a:xfrm>
            <a:off x="677334" y="1604536"/>
            <a:ext cx="6888568" cy="4910565"/>
          </a:xfrm>
        </p:spPr>
        <p:txBody>
          <a:bodyPr>
            <a:normAutofit/>
          </a:bodyPr>
          <a:lstStyle/>
          <a:p>
            <a:pPr>
              <a:buFont typeface="+mj-lt"/>
              <a:buAutoNum type="arabicPeriod"/>
            </a:pPr>
            <a:r>
              <a:rPr lang="en-GB" sz="2000" dirty="0" smtClean="0"/>
              <a:t>Tariff structure</a:t>
            </a:r>
          </a:p>
          <a:p>
            <a:pPr lvl="1"/>
            <a:r>
              <a:rPr lang="en-GB" sz="1800" b="1" dirty="0" smtClean="0"/>
              <a:t>Dynamic tariffs (ERSE’s pilot project)</a:t>
            </a:r>
          </a:p>
          <a:p>
            <a:pPr lvl="2"/>
            <a:r>
              <a:rPr lang="en-GB" sz="1800" dirty="0" smtClean="0"/>
              <a:t>Critical peak pricing</a:t>
            </a:r>
          </a:p>
          <a:p>
            <a:pPr lvl="2"/>
            <a:r>
              <a:rPr lang="en-GB" sz="1800" dirty="0" smtClean="0"/>
              <a:t>Critical  peak rebate</a:t>
            </a:r>
          </a:p>
          <a:p>
            <a:pPr lvl="2"/>
            <a:r>
              <a:rPr lang="en-GB" sz="1800" dirty="0" smtClean="0"/>
              <a:t>Real time pricing</a:t>
            </a:r>
            <a:r>
              <a:rPr lang="mr-IN" sz="1800" dirty="0" smtClean="0"/>
              <a:t>…</a:t>
            </a:r>
            <a:r>
              <a:rPr lang="pt-PT" sz="1800" dirty="0"/>
              <a:t> </a:t>
            </a:r>
            <a:endParaRPr lang="en-GB" sz="1800" dirty="0" smtClean="0"/>
          </a:p>
        </p:txBody>
      </p:sp>
      <p:sp>
        <p:nvSpPr>
          <p:cNvPr id="4" name="Triângulo 3"/>
          <p:cNvSpPr/>
          <p:nvPr/>
        </p:nvSpPr>
        <p:spPr>
          <a:xfrm rot="10800000">
            <a:off x="2242813" y="4042936"/>
            <a:ext cx="1186665" cy="230905"/>
          </a:xfrm>
          <a:prstGeom prst="triangle">
            <a:avLst>
              <a:gd name="adj" fmla="val 514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aixaDeTexto 4"/>
          <p:cNvSpPr txBox="1"/>
          <p:nvPr/>
        </p:nvSpPr>
        <p:spPr>
          <a:xfrm>
            <a:off x="738103" y="4042936"/>
            <a:ext cx="7186697" cy="2672527"/>
          </a:xfrm>
          <a:prstGeom prst="rect">
            <a:avLst/>
          </a:prstGeom>
          <a:noFill/>
        </p:spPr>
        <p:txBody>
          <a:bodyPr wrap="square" rtlCol="0">
            <a:spAutoFit/>
          </a:bodyPr>
          <a:lstStyle/>
          <a:p>
            <a:pPr lvl="2">
              <a:spcBef>
                <a:spcPts val="1000"/>
              </a:spcBef>
              <a:buClr>
                <a:schemeClr val="accent1"/>
              </a:buClr>
              <a:buSzPct val="80000"/>
            </a:pPr>
            <a:endParaRPr lang="en-US" dirty="0">
              <a:solidFill>
                <a:schemeClr val="tx1">
                  <a:lumMod val="75000"/>
                  <a:lumOff val="25000"/>
                </a:schemeClr>
              </a:solidFill>
            </a:endParaRPr>
          </a:p>
          <a:p>
            <a:pPr marL="1143000" lvl="2" indent="-228600">
              <a:spcBef>
                <a:spcPts val="1000"/>
              </a:spcBef>
              <a:buClr>
                <a:schemeClr val="accent1"/>
              </a:buClr>
              <a:buSzPct val="80000"/>
              <a:buFont typeface="Wingdings 3" charset="2"/>
              <a:buChar char=""/>
            </a:pPr>
            <a:r>
              <a:rPr lang="en-US" dirty="0">
                <a:solidFill>
                  <a:schemeClr val="tx1">
                    <a:lumMod val="75000"/>
                    <a:lumOff val="25000"/>
                  </a:schemeClr>
                </a:solidFill>
              </a:rPr>
              <a:t>Cost-effectiveness</a:t>
            </a:r>
          </a:p>
          <a:p>
            <a:pPr marL="1143000" lvl="2" indent="-228600">
              <a:spcBef>
                <a:spcPts val="1000"/>
              </a:spcBef>
              <a:buClr>
                <a:schemeClr val="accent1"/>
              </a:buClr>
              <a:buSzPct val="80000"/>
              <a:buFont typeface="Wingdings 3" charset="2"/>
              <a:buChar char=""/>
            </a:pPr>
            <a:r>
              <a:rPr lang="en-US" dirty="0">
                <a:solidFill>
                  <a:schemeClr val="tx1">
                    <a:lumMod val="75000"/>
                    <a:lumOff val="25000"/>
                  </a:schemeClr>
                </a:solidFill>
              </a:rPr>
              <a:t>Complexity of the tariff design process</a:t>
            </a:r>
          </a:p>
          <a:p>
            <a:pPr marL="1143000" lvl="2" indent="-228600">
              <a:spcBef>
                <a:spcPts val="1000"/>
              </a:spcBef>
              <a:buClr>
                <a:schemeClr val="accent1"/>
              </a:buClr>
              <a:buSzPct val="80000"/>
              <a:buFont typeface="Wingdings 3" charset="2"/>
              <a:buChar char=""/>
            </a:pPr>
            <a:r>
              <a:rPr lang="en-US" dirty="0">
                <a:solidFill>
                  <a:schemeClr val="tx1">
                    <a:lumMod val="75000"/>
                    <a:lumOff val="25000"/>
                  </a:schemeClr>
                </a:solidFill>
              </a:rPr>
              <a:t>Sophisticated </a:t>
            </a:r>
            <a:r>
              <a:rPr lang="en-US" dirty="0" smtClean="0">
                <a:solidFill>
                  <a:schemeClr val="tx1">
                    <a:lumMod val="75000"/>
                    <a:lumOff val="25000"/>
                  </a:schemeClr>
                </a:solidFill>
              </a:rPr>
              <a:t>metering/ communication </a:t>
            </a:r>
            <a:r>
              <a:rPr lang="en-US" dirty="0">
                <a:solidFill>
                  <a:schemeClr val="tx1">
                    <a:lumMod val="75000"/>
                    <a:lumOff val="25000"/>
                  </a:schemeClr>
                </a:solidFill>
              </a:rPr>
              <a:t>systems</a:t>
            </a:r>
          </a:p>
          <a:p>
            <a:pPr marL="1143000" lvl="2" indent="-228600">
              <a:spcBef>
                <a:spcPts val="1000"/>
              </a:spcBef>
              <a:buClr>
                <a:schemeClr val="accent1"/>
              </a:buClr>
              <a:buSzPct val="80000"/>
              <a:buFont typeface="Wingdings 3" charset="2"/>
              <a:buChar char=""/>
            </a:pPr>
            <a:r>
              <a:rPr lang="en-US" dirty="0" smtClean="0">
                <a:solidFill>
                  <a:schemeClr val="tx1">
                    <a:lumMod val="75000"/>
                    <a:lumOff val="25000"/>
                  </a:schemeClr>
                </a:solidFill>
              </a:rPr>
              <a:t>Sophisticated and Tech-savvy </a:t>
            </a:r>
            <a:r>
              <a:rPr lang="en-US" dirty="0">
                <a:solidFill>
                  <a:schemeClr val="tx1">
                    <a:lumMod val="75000"/>
                    <a:lumOff val="25000"/>
                  </a:schemeClr>
                </a:solidFill>
              </a:rPr>
              <a:t>consumers</a:t>
            </a:r>
          </a:p>
          <a:p>
            <a:pPr marL="1143000" lvl="2" indent="-228600">
              <a:spcBef>
                <a:spcPts val="1000"/>
              </a:spcBef>
              <a:buClr>
                <a:schemeClr val="accent1"/>
              </a:buClr>
              <a:buSzPct val="80000"/>
              <a:buFont typeface="Wingdings 3" charset="2"/>
              <a:buChar char=""/>
            </a:pPr>
            <a:r>
              <a:rPr lang="en-US" dirty="0">
                <a:solidFill>
                  <a:schemeClr val="tx1">
                    <a:lumMod val="75000"/>
                    <a:lumOff val="25000"/>
                  </a:schemeClr>
                </a:solidFill>
              </a:rPr>
              <a:t>Social impact</a:t>
            </a:r>
          </a:p>
          <a:p>
            <a:endParaRPr lang="pt-PT" dirty="0" smtClean="0"/>
          </a:p>
        </p:txBody>
      </p:sp>
      <p:pic>
        <p:nvPicPr>
          <p:cNvPr id="6" name="Imagem 5"/>
          <p:cNvPicPr>
            <a:picLocks noChangeAspect="1"/>
          </p:cNvPicPr>
          <p:nvPr/>
        </p:nvPicPr>
        <p:blipFill>
          <a:blip r:embed="rId3"/>
          <a:stretch>
            <a:fillRect/>
          </a:stretch>
        </p:blipFill>
        <p:spPr>
          <a:xfrm>
            <a:off x="7368287" y="1150175"/>
            <a:ext cx="3811433" cy="5054290"/>
          </a:xfrm>
          <a:prstGeom prst="rect">
            <a:avLst/>
          </a:prstGeom>
        </p:spPr>
      </p:pic>
      <p:sp>
        <p:nvSpPr>
          <p:cNvPr id="7" name="CaixaDeTexto 6"/>
          <p:cNvSpPr txBox="1"/>
          <p:nvPr/>
        </p:nvSpPr>
        <p:spPr>
          <a:xfrm>
            <a:off x="7565902" y="6361213"/>
            <a:ext cx="4048060" cy="307777"/>
          </a:xfrm>
          <a:prstGeom prst="rect">
            <a:avLst/>
          </a:prstGeom>
          <a:noFill/>
        </p:spPr>
        <p:txBody>
          <a:bodyPr wrap="square" rtlCol="0">
            <a:spAutoFit/>
          </a:bodyPr>
          <a:lstStyle/>
          <a:p>
            <a:r>
              <a:rPr lang="en-US" sz="1400" dirty="0" smtClean="0"/>
              <a:t>Source: Environmental Defense Fund </a:t>
            </a:r>
            <a:r>
              <a:rPr lang="en-US" sz="1400" smtClean="0"/>
              <a:t>(blog)</a:t>
            </a:r>
            <a:endParaRPr lang="en-US" sz="1400" dirty="0"/>
          </a:p>
        </p:txBody>
      </p:sp>
    </p:spTree>
    <p:extLst>
      <p:ext uri="{BB962C8B-B14F-4D97-AF65-F5344CB8AC3E}">
        <p14:creationId xmlns:p14="http://schemas.microsoft.com/office/powerpoint/2010/main" val="17579009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t>Regulatory challenges</a:t>
            </a:r>
            <a:r>
              <a:rPr lang="en-US" dirty="0"/>
              <a:t/>
            </a:r>
            <a:br>
              <a:rPr lang="en-US" dirty="0"/>
            </a:br>
            <a:r>
              <a:rPr lang="en-US" dirty="0" smtClean="0">
                <a:solidFill>
                  <a:schemeClr val="bg1">
                    <a:lumMod val="50000"/>
                  </a:schemeClr>
                </a:solidFill>
              </a:rPr>
              <a:t>Redesigning conventional tools: new market design</a:t>
            </a:r>
            <a:endParaRPr lang="en-US" dirty="0"/>
          </a:p>
        </p:txBody>
      </p:sp>
      <p:sp>
        <p:nvSpPr>
          <p:cNvPr id="3" name="Marcador de Posição de Conteúdo 2"/>
          <p:cNvSpPr>
            <a:spLocks noGrp="1"/>
          </p:cNvSpPr>
          <p:nvPr>
            <p:ph idx="1"/>
          </p:nvPr>
        </p:nvSpPr>
        <p:spPr>
          <a:xfrm>
            <a:off x="677334" y="1604536"/>
            <a:ext cx="2782388" cy="4910565"/>
          </a:xfrm>
        </p:spPr>
        <p:txBody>
          <a:bodyPr>
            <a:normAutofit/>
          </a:bodyPr>
          <a:lstStyle/>
          <a:p>
            <a:pPr marL="457200" indent="-457200">
              <a:buFont typeface="+mj-lt"/>
              <a:buAutoNum type="arabicPeriod" startAt="2"/>
            </a:pPr>
            <a:r>
              <a:rPr lang="en-GB" sz="2000" dirty="0" smtClean="0"/>
              <a:t>Design appropriate incentives for DG investments</a:t>
            </a:r>
          </a:p>
        </p:txBody>
      </p:sp>
      <p:sp>
        <p:nvSpPr>
          <p:cNvPr id="8" name="Marcador de Posição de Conteúdo 5"/>
          <p:cNvSpPr txBox="1">
            <a:spLocks/>
          </p:cNvSpPr>
          <p:nvPr/>
        </p:nvSpPr>
        <p:spPr>
          <a:xfrm>
            <a:off x="1683927" y="1652474"/>
            <a:ext cx="8596668"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en-US" smtClean="0"/>
          </a:p>
          <a:p>
            <a:endParaRPr lang="en-US" dirty="0"/>
          </a:p>
        </p:txBody>
      </p:sp>
      <p:sp>
        <p:nvSpPr>
          <p:cNvPr id="9" name="Hexágono 8"/>
          <p:cNvSpPr/>
          <p:nvPr/>
        </p:nvSpPr>
        <p:spPr>
          <a:xfrm>
            <a:off x="5856033" y="2874825"/>
            <a:ext cx="2028250" cy="166818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DG</a:t>
            </a:r>
          </a:p>
          <a:p>
            <a:pPr algn="ctr"/>
            <a:r>
              <a:rPr lang="en-US" dirty="0" smtClean="0"/>
              <a:t>Incentives</a:t>
            </a:r>
            <a:endParaRPr lang="en-US" dirty="0"/>
          </a:p>
        </p:txBody>
      </p:sp>
      <p:sp>
        <p:nvSpPr>
          <p:cNvPr id="10" name="Hexágono 9"/>
          <p:cNvSpPr/>
          <p:nvPr/>
        </p:nvSpPr>
        <p:spPr>
          <a:xfrm>
            <a:off x="5866388" y="1156934"/>
            <a:ext cx="2028250" cy="1629523"/>
          </a:xfrm>
          <a:prstGeom prst="hexagon">
            <a:avLst/>
          </a:prstGeom>
          <a:solidFill>
            <a:schemeClr val="bg1">
              <a:lumMod val="95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Regulation tools</a:t>
            </a:r>
            <a:endParaRPr lang="en-US" dirty="0">
              <a:solidFill>
                <a:schemeClr val="tx1"/>
              </a:solidFill>
            </a:endParaRPr>
          </a:p>
        </p:txBody>
      </p:sp>
      <p:sp>
        <p:nvSpPr>
          <p:cNvPr id="11" name="Hexágono 10"/>
          <p:cNvSpPr/>
          <p:nvPr/>
        </p:nvSpPr>
        <p:spPr>
          <a:xfrm>
            <a:off x="7565550" y="2076584"/>
            <a:ext cx="2028250" cy="1629523"/>
          </a:xfrm>
          <a:prstGeom prst="hexagon">
            <a:avLst/>
          </a:prstGeom>
          <a:solidFill>
            <a:schemeClr val="bg1">
              <a:lumMod val="95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Energy National Policy</a:t>
            </a:r>
            <a:endParaRPr lang="en-US" dirty="0">
              <a:solidFill>
                <a:schemeClr val="tx1"/>
              </a:solidFill>
            </a:endParaRPr>
          </a:p>
        </p:txBody>
      </p:sp>
      <p:sp>
        <p:nvSpPr>
          <p:cNvPr id="12" name="Hexágono 11"/>
          <p:cNvSpPr/>
          <p:nvPr/>
        </p:nvSpPr>
        <p:spPr>
          <a:xfrm>
            <a:off x="7566253" y="3787385"/>
            <a:ext cx="2028250" cy="1629523"/>
          </a:xfrm>
          <a:prstGeom prst="hexagon">
            <a:avLst/>
          </a:prstGeom>
          <a:solidFill>
            <a:schemeClr val="bg1">
              <a:lumMod val="95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Socio-economic benefits</a:t>
            </a:r>
            <a:endParaRPr lang="en-US" dirty="0">
              <a:solidFill>
                <a:schemeClr val="tx1"/>
              </a:solidFill>
            </a:endParaRPr>
          </a:p>
        </p:txBody>
      </p:sp>
      <p:sp>
        <p:nvSpPr>
          <p:cNvPr id="13" name="Hexágono 12"/>
          <p:cNvSpPr/>
          <p:nvPr/>
        </p:nvSpPr>
        <p:spPr>
          <a:xfrm>
            <a:off x="5866388" y="4656123"/>
            <a:ext cx="2028250" cy="1629523"/>
          </a:xfrm>
          <a:prstGeom prst="hexagon">
            <a:avLst/>
          </a:prstGeom>
          <a:solidFill>
            <a:schemeClr val="bg1">
              <a:lumMod val="95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Access to credit </a:t>
            </a:r>
            <a:endParaRPr lang="en-US" dirty="0">
              <a:solidFill>
                <a:schemeClr val="tx1"/>
              </a:solidFill>
            </a:endParaRPr>
          </a:p>
        </p:txBody>
      </p:sp>
      <p:sp>
        <p:nvSpPr>
          <p:cNvPr id="14" name="Hexágono 13"/>
          <p:cNvSpPr/>
          <p:nvPr/>
        </p:nvSpPr>
        <p:spPr>
          <a:xfrm>
            <a:off x="4145813" y="2052197"/>
            <a:ext cx="2028250" cy="1629523"/>
          </a:xfrm>
          <a:prstGeom prst="hexagon">
            <a:avLst/>
          </a:prstGeom>
          <a:solidFill>
            <a:schemeClr val="bg1">
              <a:lumMod val="95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Fiscal incentives</a:t>
            </a:r>
            <a:endParaRPr lang="en-US" dirty="0">
              <a:solidFill>
                <a:schemeClr val="tx1"/>
              </a:solidFill>
            </a:endParaRPr>
          </a:p>
        </p:txBody>
      </p:sp>
      <p:sp>
        <p:nvSpPr>
          <p:cNvPr id="15" name="Hexágono 14"/>
          <p:cNvSpPr/>
          <p:nvPr/>
        </p:nvSpPr>
        <p:spPr>
          <a:xfrm>
            <a:off x="4145813" y="3794836"/>
            <a:ext cx="2028250" cy="1629523"/>
          </a:xfrm>
          <a:prstGeom prst="hexagon">
            <a:avLst/>
          </a:prstGeom>
          <a:solidFill>
            <a:schemeClr val="bg1">
              <a:lumMod val="95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Grid Access</a:t>
            </a:r>
            <a:endParaRPr lang="en-US" dirty="0">
              <a:solidFill>
                <a:schemeClr val="tx1"/>
              </a:solidFill>
            </a:endParaRPr>
          </a:p>
        </p:txBody>
      </p:sp>
      <p:sp>
        <p:nvSpPr>
          <p:cNvPr id="16" name="CaixaDeTexto 15"/>
          <p:cNvSpPr txBox="1"/>
          <p:nvPr/>
        </p:nvSpPr>
        <p:spPr>
          <a:xfrm>
            <a:off x="6830079" y="6355875"/>
            <a:ext cx="5527441" cy="461665"/>
          </a:xfrm>
          <a:prstGeom prst="rect">
            <a:avLst/>
          </a:prstGeom>
          <a:noFill/>
        </p:spPr>
        <p:txBody>
          <a:bodyPr wrap="square" rtlCol="0">
            <a:spAutoFit/>
          </a:bodyPr>
          <a:lstStyle/>
          <a:p>
            <a:r>
              <a:rPr lang="en-US" sz="1200" dirty="0" smtClean="0"/>
              <a:t>Source: Own elaboration based on IRENA (2017), </a:t>
            </a:r>
            <a:r>
              <a:rPr lang="en-US" sz="1200" i="1" dirty="0" smtClean="0"/>
              <a:t>Overview of the types of renewable energy policies and measures adopted</a:t>
            </a:r>
            <a:endParaRPr lang="en-US" sz="1200" dirty="0"/>
          </a:p>
        </p:txBody>
      </p:sp>
    </p:spTree>
    <p:extLst>
      <p:ext uri="{BB962C8B-B14F-4D97-AF65-F5344CB8AC3E}">
        <p14:creationId xmlns:p14="http://schemas.microsoft.com/office/powerpoint/2010/main" val="18118548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t>Regulatory challenges</a:t>
            </a:r>
            <a:r>
              <a:rPr lang="en-US" dirty="0"/>
              <a:t/>
            </a:r>
            <a:br>
              <a:rPr lang="en-US" dirty="0"/>
            </a:br>
            <a:r>
              <a:rPr lang="en-US" dirty="0" smtClean="0">
                <a:solidFill>
                  <a:schemeClr val="bg1">
                    <a:lumMod val="50000"/>
                  </a:schemeClr>
                </a:solidFill>
              </a:rPr>
              <a:t>Redesigning conventional tools: new market design</a:t>
            </a:r>
            <a:endParaRPr lang="en-US" dirty="0"/>
          </a:p>
        </p:txBody>
      </p:sp>
      <p:sp>
        <p:nvSpPr>
          <p:cNvPr id="3" name="Marcador de Posição de Conteúdo 2"/>
          <p:cNvSpPr>
            <a:spLocks noGrp="1"/>
          </p:cNvSpPr>
          <p:nvPr>
            <p:ph idx="1"/>
          </p:nvPr>
        </p:nvSpPr>
        <p:spPr>
          <a:xfrm>
            <a:off x="677334" y="1604536"/>
            <a:ext cx="2782388" cy="4910565"/>
          </a:xfrm>
        </p:spPr>
        <p:txBody>
          <a:bodyPr>
            <a:normAutofit/>
          </a:bodyPr>
          <a:lstStyle/>
          <a:p>
            <a:pPr marL="457200" indent="-457200">
              <a:buFont typeface="+mj-lt"/>
              <a:buAutoNum type="arabicPeriod" startAt="2"/>
            </a:pPr>
            <a:r>
              <a:rPr lang="en-GB" sz="2000" dirty="0" smtClean="0"/>
              <a:t>Create appropriate (market) mechanisms to remunerate DG</a:t>
            </a:r>
          </a:p>
        </p:txBody>
      </p:sp>
      <p:sp>
        <p:nvSpPr>
          <p:cNvPr id="8" name="Marcador de Posição de Conteúdo 5"/>
          <p:cNvSpPr txBox="1">
            <a:spLocks/>
          </p:cNvSpPr>
          <p:nvPr/>
        </p:nvSpPr>
        <p:spPr>
          <a:xfrm>
            <a:off x="1683927" y="1652474"/>
            <a:ext cx="8596668"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en-US" dirty="0" smtClean="0"/>
          </a:p>
          <a:p>
            <a:endParaRPr lang="en-US" dirty="0"/>
          </a:p>
        </p:txBody>
      </p:sp>
      <p:pic>
        <p:nvPicPr>
          <p:cNvPr id="4" name="Imagem 3"/>
          <p:cNvPicPr>
            <a:picLocks noChangeAspect="1"/>
          </p:cNvPicPr>
          <p:nvPr/>
        </p:nvPicPr>
        <p:blipFill>
          <a:blip r:embed="rId3"/>
          <a:stretch>
            <a:fillRect/>
          </a:stretch>
        </p:blipFill>
        <p:spPr>
          <a:xfrm>
            <a:off x="1241870" y="4059818"/>
            <a:ext cx="3733800" cy="2171700"/>
          </a:xfrm>
          <a:prstGeom prst="rect">
            <a:avLst/>
          </a:prstGeom>
        </p:spPr>
      </p:pic>
      <p:sp>
        <p:nvSpPr>
          <p:cNvPr id="17" name="Marcador de Posição de Conteúdo 2"/>
          <p:cNvSpPr txBox="1">
            <a:spLocks/>
          </p:cNvSpPr>
          <p:nvPr/>
        </p:nvSpPr>
        <p:spPr>
          <a:xfrm>
            <a:off x="5417727" y="1485557"/>
            <a:ext cx="6888568" cy="491056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lvl="1"/>
            <a:r>
              <a:rPr lang="en-GB" sz="1800" b="1" dirty="0" smtClean="0"/>
              <a:t>Feed-in tariffs?</a:t>
            </a:r>
          </a:p>
          <a:p>
            <a:pPr lvl="1"/>
            <a:r>
              <a:rPr lang="en-GB" sz="1800" b="1" u="sng" dirty="0" smtClean="0"/>
              <a:t>Net Metering?</a:t>
            </a:r>
          </a:p>
          <a:p>
            <a:pPr lvl="1"/>
            <a:r>
              <a:rPr lang="en-GB" sz="1800" b="1" dirty="0" smtClean="0"/>
              <a:t>Net Billing?</a:t>
            </a:r>
          </a:p>
          <a:p>
            <a:pPr lvl="1"/>
            <a:r>
              <a:rPr lang="en-GB" sz="1800" b="1" u="sng" dirty="0" smtClean="0"/>
              <a:t>Wholesale market price?  </a:t>
            </a:r>
          </a:p>
          <a:p>
            <a:pPr lvl="1"/>
            <a:endParaRPr lang="en-GB" sz="1800" b="1" dirty="0" smtClean="0"/>
          </a:p>
        </p:txBody>
      </p:sp>
      <p:pic>
        <p:nvPicPr>
          <p:cNvPr id="5" name="Imagem 4"/>
          <p:cNvPicPr>
            <a:picLocks noChangeAspect="1"/>
          </p:cNvPicPr>
          <p:nvPr/>
        </p:nvPicPr>
        <p:blipFill>
          <a:blip r:embed="rId4"/>
          <a:stretch>
            <a:fillRect/>
          </a:stretch>
        </p:blipFill>
        <p:spPr>
          <a:xfrm>
            <a:off x="6515100" y="4164411"/>
            <a:ext cx="4038600" cy="2019300"/>
          </a:xfrm>
          <a:prstGeom prst="rect">
            <a:avLst/>
          </a:prstGeom>
        </p:spPr>
      </p:pic>
    </p:spTree>
    <p:extLst>
      <p:ext uri="{BB962C8B-B14F-4D97-AF65-F5344CB8AC3E}">
        <p14:creationId xmlns:p14="http://schemas.microsoft.com/office/powerpoint/2010/main" val="10844839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t>Regulatory challenges</a:t>
            </a:r>
            <a:r>
              <a:rPr lang="en-US" dirty="0"/>
              <a:t/>
            </a:r>
            <a:br>
              <a:rPr lang="en-US" dirty="0"/>
            </a:br>
            <a:r>
              <a:rPr lang="en-US" dirty="0" smtClean="0">
                <a:solidFill>
                  <a:schemeClr val="bg1">
                    <a:lumMod val="50000"/>
                  </a:schemeClr>
                </a:solidFill>
              </a:rPr>
              <a:t>Redesigning conventional tools: new market design</a:t>
            </a:r>
            <a:endParaRPr lang="en-US" dirty="0"/>
          </a:p>
        </p:txBody>
      </p:sp>
      <p:pic>
        <p:nvPicPr>
          <p:cNvPr id="10" name="Marcador de Posição de Conteúdo 9"/>
          <p:cNvPicPr>
            <a:picLocks noGrp="1" noChangeAspect="1"/>
          </p:cNvPicPr>
          <p:nvPr>
            <p:ph idx="1"/>
          </p:nvPr>
        </p:nvPicPr>
        <p:blipFill>
          <a:blip r:embed="rId3"/>
          <a:stretch>
            <a:fillRect/>
          </a:stretch>
        </p:blipFill>
        <p:spPr>
          <a:xfrm>
            <a:off x="4778903" y="1908321"/>
            <a:ext cx="5605463" cy="3812280"/>
          </a:xfrm>
          <a:prstGeom prst="rect">
            <a:avLst/>
          </a:prstGeom>
        </p:spPr>
      </p:pic>
      <p:sp>
        <p:nvSpPr>
          <p:cNvPr id="11" name="Retângulo 10"/>
          <p:cNvSpPr/>
          <p:nvPr/>
        </p:nvSpPr>
        <p:spPr>
          <a:xfrm>
            <a:off x="9020408" y="6366932"/>
            <a:ext cx="2307992" cy="369332"/>
          </a:xfrm>
          <a:prstGeom prst="rect">
            <a:avLst/>
          </a:prstGeom>
        </p:spPr>
        <p:txBody>
          <a:bodyPr wrap="square">
            <a:spAutoFit/>
          </a:bodyPr>
          <a:lstStyle/>
          <a:p>
            <a:r>
              <a:rPr lang="en-US"/>
              <a:t> </a:t>
            </a:r>
            <a:endParaRPr lang="pt-PT" dirty="0"/>
          </a:p>
        </p:txBody>
      </p:sp>
      <p:sp>
        <p:nvSpPr>
          <p:cNvPr id="13" name="CaixaDeTexto 12"/>
          <p:cNvSpPr txBox="1"/>
          <p:nvPr/>
        </p:nvSpPr>
        <p:spPr>
          <a:xfrm>
            <a:off x="7836546" y="6089933"/>
            <a:ext cx="6251988" cy="276999"/>
          </a:xfrm>
          <a:prstGeom prst="rect">
            <a:avLst/>
          </a:prstGeom>
          <a:noFill/>
        </p:spPr>
        <p:txBody>
          <a:bodyPr wrap="square" rtlCol="0">
            <a:spAutoFit/>
          </a:bodyPr>
          <a:lstStyle/>
          <a:p>
            <a:pPr lvl="0" defTabSz="914400" eaLnBrk="0" fontAlgn="base" hangingPunct="0">
              <a:spcBef>
                <a:spcPct val="0"/>
              </a:spcBef>
              <a:spcAft>
                <a:spcPct val="0"/>
              </a:spcAft>
            </a:pPr>
            <a:r>
              <a:rPr lang="en-US" sz="1200" dirty="0" smtClean="0"/>
              <a:t>Source: </a:t>
            </a:r>
            <a:r>
              <a:rPr lang="en-US" sz="1200" dirty="0" err="1" smtClean="0"/>
              <a:t>Dethlefs</a:t>
            </a:r>
            <a:r>
              <a:rPr lang="en-US" sz="1200" dirty="0" smtClean="0"/>
              <a:t>, </a:t>
            </a:r>
            <a:r>
              <a:rPr lang="en-US" sz="1200" dirty="0" err="1" smtClean="0"/>
              <a:t>Preisler</a:t>
            </a:r>
            <a:r>
              <a:rPr lang="en-US" sz="1200" dirty="0" smtClean="0"/>
              <a:t>, Renz (2015)</a:t>
            </a:r>
            <a:endParaRPr lang="en-US" sz="1200" dirty="0"/>
          </a:p>
        </p:txBody>
      </p:sp>
    </p:spTree>
    <p:extLst>
      <p:ext uri="{BB962C8B-B14F-4D97-AF65-F5344CB8AC3E}">
        <p14:creationId xmlns:p14="http://schemas.microsoft.com/office/powerpoint/2010/main" val="7217977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t>Conclusion</a:t>
            </a:r>
            <a:br>
              <a:rPr lang="en-US" dirty="0" smtClean="0"/>
            </a:br>
            <a:endParaRPr lang="en-US" dirty="0"/>
          </a:p>
        </p:txBody>
      </p:sp>
      <p:sp>
        <p:nvSpPr>
          <p:cNvPr id="9" name="Marcador de Posição de Conteúdo 5"/>
          <p:cNvSpPr>
            <a:spLocks noGrp="1"/>
          </p:cNvSpPr>
          <p:nvPr>
            <p:ph idx="1"/>
          </p:nvPr>
        </p:nvSpPr>
        <p:spPr>
          <a:xfrm>
            <a:off x="323234" y="1317683"/>
            <a:ext cx="10954366" cy="4892619"/>
          </a:xfrm>
        </p:spPr>
        <p:txBody>
          <a:bodyPr>
            <a:normAutofit/>
          </a:bodyPr>
          <a:lstStyle/>
          <a:p>
            <a:r>
              <a:rPr lang="en-US" dirty="0" smtClean="0"/>
              <a:t>Electricity markets are already suffering deep challenges</a:t>
            </a:r>
          </a:p>
          <a:p>
            <a:pPr lvl="1"/>
            <a:r>
              <a:rPr lang="en-US" dirty="0" smtClean="0"/>
              <a:t>The most visible face is the entry of RES (lower expected </a:t>
            </a:r>
            <a:r>
              <a:rPr lang="en-US" dirty="0" err="1" smtClean="0"/>
              <a:t>prices+higher</a:t>
            </a:r>
            <a:r>
              <a:rPr lang="en-US" dirty="0" smtClean="0"/>
              <a:t> </a:t>
            </a:r>
            <a:r>
              <a:rPr lang="en-US" dirty="0" err="1" smtClean="0"/>
              <a:t>volalility</a:t>
            </a:r>
            <a:r>
              <a:rPr lang="en-US" dirty="0" smtClean="0"/>
              <a:t>)</a:t>
            </a:r>
          </a:p>
          <a:p>
            <a:pPr lvl="1"/>
            <a:r>
              <a:rPr lang="en-US" dirty="0" smtClean="0"/>
              <a:t>Discussions on New Market Design =&gt; Capacity investment &amp; Supply Security</a:t>
            </a:r>
            <a:endParaRPr lang="en-US" dirty="0"/>
          </a:p>
          <a:p>
            <a:pPr lvl="1"/>
            <a:endParaRPr lang="en-US" dirty="0" smtClean="0"/>
          </a:p>
          <a:p>
            <a:r>
              <a:rPr lang="en-US" dirty="0"/>
              <a:t>New electricity paradigm: more sustainable, more </a:t>
            </a:r>
            <a:r>
              <a:rPr lang="en-US" dirty="0" smtClean="0"/>
              <a:t>decentralized, digital, storage</a:t>
            </a:r>
            <a:r>
              <a:rPr lang="en-US" dirty="0"/>
              <a:t>, demand-side response, electric mobility, </a:t>
            </a:r>
            <a:r>
              <a:rPr lang="mr-IN" dirty="0"/>
              <a:t>…</a:t>
            </a:r>
            <a:endParaRPr lang="en-US" dirty="0"/>
          </a:p>
          <a:p>
            <a:pPr lvl="1"/>
            <a:r>
              <a:rPr lang="en-US" dirty="0" smtClean="0"/>
              <a:t>Key changes in product(s) characteristics =&gt; Towards a service-based paradigm (third-party models, prosumers, community solar, energy management systems, batteries, EV,</a:t>
            </a:r>
            <a:r>
              <a:rPr lang="mr-IN" dirty="0" smtClean="0"/>
              <a:t>…</a:t>
            </a:r>
            <a:endParaRPr lang="pt-PT" dirty="0" smtClean="0"/>
          </a:p>
          <a:p>
            <a:pPr lvl="1"/>
            <a:r>
              <a:rPr lang="en-US" dirty="0" smtClean="0"/>
              <a:t>Deep change in the market structure (Demand &amp; Supply)</a:t>
            </a:r>
          </a:p>
          <a:p>
            <a:pPr lvl="2"/>
            <a:r>
              <a:rPr lang="en-US" dirty="0" smtClean="0"/>
              <a:t>Demand side management</a:t>
            </a:r>
          </a:p>
          <a:p>
            <a:pPr lvl="2"/>
            <a:r>
              <a:rPr lang="en-US" dirty="0" smtClean="0"/>
              <a:t>From the Vertically Integrated Utility to a market with many heterogeneous players (often rather small </a:t>
            </a:r>
            <a:r>
              <a:rPr lang="mr-IN" dirty="0" smtClean="0"/>
              <a:t>–</a:t>
            </a:r>
            <a:r>
              <a:rPr lang="en-US" dirty="0" smtClean="0"/>
              <a:t> e.g. prosumer, energy efficiency consulting &amp; other economic giants intersecting other activity areas </a:t>
            </a:r>
            <a:r>
              <a:rPr lang="mr-IN" dirty="0" smtClean="0"/>
              <a:t>–</a:t>
            </a:r>
            <a:r>
              <a:rPr lang="en-US" dirty="0" smtClean="0"/>
              <a:t> ICT, Internet Giants, Automotive Sector, Electronics</a:t>
            </a:r>
            <a:r>
              <a:rPr lang="mr-IN" dirty="0" smtClean="0"/>
              <a:t>…</a:t>
            </a:r>
            <a:r>
              <a:rPr lang="pt-PT" dirty="0" smtClean="0"/>
              <a:t>.</a:t>
            </a:r>
            <a:endParaRPr lang="en-US" dirty="0" smtClean="0"/>
          </a:p>
          <a:p>
            <a:pPr lvl="1"/>
            <a:r>
              <a:rPr lang="en-US" b="1" dirty="0" smtClean="0"/>
              <a:t>Regulation and an appropriate Market Design </a:t>
            </a:r>
            <a:r>
              <a:rPr lang="en-US" dirty="0" smtClean="0"/>
              <a:t>is </a:t>
            </a:r>
            <a:r>
              <a:rPr lang="en-US" dirty="0"/>
              <a:t>key to </a:t>
            </a:r>
            <a:r>
              <a:rPr lang="en-US" dirty="0" smtClean="0"/>
              <a:t>address current challenges and promote a </a:t>
            </a:r>
            <a:r>
              <a:rPr lang="en-US" dirty="0"/>
              <a:t>smooth transition to the new electricity paradigm.</a:t>
            </a:r>
          </a:p>
          <a:p>
            <a:pPr lvl="2"/>
            <a:endParaRPr lang="en-US" dirty="0"/>
          </a:p>
          <a:p>
            <a:pPr lvl="1"/>
            <a:endParaRPr lang="pt-PT" dirty="0"/>
          </a:p>
          <a:p>
            <a:pPr lvl="1"/>
            <a:endParaRPr lang="en-US" dirty="0" smtClean="0"/>
          </a:p>
        </p:txBody>
      </p:sp>
    </p:spTree>
    <p:extLst>
      <p:ext uri="{BB962C8B-B14F-4D97-AF65-F5344CB8AC3E}">
        <p14:creationId xmlns:p14="http://schemas.microsoft.com/office/powerpoint/2010/main" val="17736254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677336" y="1062683"/>
            <a:ext cx="10777380" cy="5498757"/>
          </a:xfrm>
        </p:spPr>
        <p:txBody>
          <a:bodyPr>
            <a:normAutofit/>
          </a:bodyPr>
          <a:lstStyle/>
          <a:p>
            <a:endParaRPr lang="pt-PT" dirty="0"/>
          </a:p>
          <a:p>
            <a:pPr marL="0" indent="0">
              <a:buNone/>
            </a:pPr>
            <a:endParaRPr lang="pt-PT" sz="1900" dirty="0" smtClean="0"/>
          </a:p>
          <a:p>
            <a:endParaRPr lang="pt-PT" sz="4400" dirty="0"/>
          </a:p>
          <a:p>
            <a:pPr marL="0" indent="0">
              <a:buNone/>
            </a:pPr>
            <a:r>
              <a:rPr lang="pt-PT" sz="4400" i="1" dirty="0" smtClean="0"/>
              <a:t>THANK YOU!!! </a:t>
            </a:r>
          </a:p>
          <a:p>
            <a:pPr marL="0" indent="0">
              <a:buNone/>
            </a:pPr>
            <a:r>
              <a:rPr lang="pt-PT" sz="4400" i="1" dirty="0" smtClean="0"/>
              <a:t>OBRIGADA!!!! </a:t>
            </a:r>
          </a:p>
          <a:p>
            <a:pPr marL="0" indent="0">
              <a:buNone/>
            </a:pPr>
            <a:endParaRPr lang="pt-PT" sz="4400" i="1" dirty="0"/>
          </a:p>
          <a:p>
            <a:pPr marL="0" indent="0" algn="r">
              <a:buNone/>
            </a:pPr>
            <a:r>
              <a:rPr lang="pt-PT" sz="2400" dirty="0" err="1" smtClean="0">
                <a:solidFill>
                  <a:schemeClr val="bg2">
                    <a:lumMod val="75000"/>
                  </a:schemeClr>
                </a:solidFill>
              </a:rPr>
              <a:t>jresende@fep.up.pt</a:t>
            </a:r>
            <a:endParaRPr lang="pt-PT" sz="2400" dirty="0">
              <a:solidFill>
                <a:schemeClr val="bg2">
                  <a:lumMod val="75000"/>
                </a:schemeClr>
              </a:solidFill>
            </a:endParaRPr>
          </a:p>
        </p:txBody>
      </p:sp>
      <p:pic>
        <p:nvPicPr>
          <p:cNvPr id="9" name="Picture 8"/>
          <p:cNvPicPr>
            <a:picLocks noChangeAspect="1"/>
          </p:cNvPicPr>
          <p:nvPr/>
        </p:nvPicPr>
        <p:blipFill>
          <a:blip r:embed="rId3"/>
          <a:stretch>
            <a:fillRect/>
          </a:stretch>
        </p:blipFill>
        <p:spPr>
          <a:xfrm>
            <a:off x="9586987" y="6108700"/>
            <a:ext cx="1511300" cy="749300"/>
          </a:xfrm>
          <a:prstGeom prst="rect">
            <a:avLst/>
          </a:prstGeom>
        </p:spPr>
      </p:pic>
      <p:pic>
        <p:nvPicPr>
          <p:cNvPr id="10" name="Picture 8"/>
          <p:cNvPicPr>
            <a:picLocks noChangeAspect="1" noChangeArrowheads="1"/>
          </p:cNvPicPr>
          <p:nvPr/>
        </p:nvPicPr>
        <p:blipFill>
          <a:blip r:embed="rId4"/>
          <a:srcRect/>
          <a:stretch>
            <a:fillRect/>
          </a:stretch>
        </p:blipFill>
        <p:spPr bwMode="auto">
          <a:xfrm>
            <a:off x="3505200" y="6216419"/>
            <a:ext cx="1887849" cy="648162"/>
          </a:xfrm>
          <a:prstGeom prst="rect">
            <a:avLst/>
          </a:prstGeom>
          <a:noFill/>
          <a:ln w="9525">
            <a:noFill/>
            <a:miter lim="800000"/>
            <a:headEnd/>
            <a:tailEnd/>
          </a:ln>
          <a:effectLst/>
        </p:spPr>
      </p:pic>
      <p:pic>
        <p:nvPicPr>
          <p:cNvPr id="11" name="Imagem 6"/>
          <p:cNvPicPr>
            <a:picLocks noChangeAspect="1"/>
          </p:cNvPicPr>
          <p:nvPr/>
        </p:nvPicPr>
        <p:blipFill>
          <a:blip r:embed="rId5"/>
          <a:stretch>
            <a:fillRect/>
          </a:stretch>
        </p:blipFill>
        <p:spPr>
          <a:xfrm>
            <a:off x="5383266" y="5911619"/>
            <a:ext cx="2106752" cy="1257762"/>
          </a:xfrm>
          <a:prstGeom prst="rect">
            <a:avLst/>
          </a:prstGeom>
        </p:spPr>
      </p:pic>
      <p:pic>
        <p:nvPicPr>
          <p:cNvPr id="12" name="Picture 11"/>
          <p:cNvPicPr>
            <a:picLocks noChangeAspect="1"/>
          </p:cNvPicPr>
          <p:nvPr/>
        </p:nvPicPr>
        <p:blipFill>
          <a:blip r:embed="rId6"/>
          <a:stretch>
            <a:fillRect/>
          </a:stretch>
        </p:blipFill>
        <p:spPr>
          <a:xfrm>
            <a:off x="7490018" y="6119511"/>
            <a:ext cx="2006665" cy="788827"/>
          </a:xfrm>
          <a:prstGeom prst="rect">
            <a:avLst/>
          </a:prstGeom>
        </p:spPr>
      </p:pic>
    </p:spTree>
    <p:extLst>
      <p:ext uri="{BB962C8B-B14F-4D97-AF65-F5344CB8AC3E}">
        <p14:creationId xmlns:p14="http://schemas.microsoft.com/office/powerpoint/2010/main" val="13533006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smtClean="0"/>
              <a:t>Introduction</a:t>
            </a:r>
            <a:br>
              <a:rPr lang="en-US" dirty="0" smtClean="0"/>
            </a:br>
            <a:r>
              <a:rPr lang="en-US" sz="2200" dirty="0" smtClean="0">
                <a:solidFill>
                  <a:schemeClr val="accent4"/>
                </a:solidFill>
              </a:rPr>
              <a:t>Going from a unidirectional value chain....</a:t>
            </a:r>
            <a:r>
              <a:rPr lang="en-US" dirty="0" smtClean="0"/>
              <a:t/>
            </a:r>
            <a:br>
              <a:rPr lang="en-US" dirty="0" smtClean="0"/>
            </a:br>
            <a:r>
              <a:rPr lang="en-US" dirty="0" smtClean="0"/>
              <a:t/>
            </a:r>
            <a:br>
              <a:rPr lang="en-US" dirty="0" smtClean="0"/>
            </a:br>
            <a:endParaRPr lang="en-US" dirty="0"/>
          </a:p>
        </p:txBody>
      </p:sp>
      <p:sp>
        <p:nvSpPr>
          <p:cNvPr id="3" name="Marcador de Posição de Conteúdo 2"/>
          <p:cNvSpPr>
            <a:spLocks noGrp="1"/>
          </p:cNvSpPr>
          <p:nvPr>
            <p:ph idx="1"/>
          </p:nvPr>
        </p:nvSpPr>
        <p:spPr>
          <a:xfrm>
            <a:off x="677336" y="1062683"/>
            <a:ext cx="10777380" cy="5498757"/>
          </a:xfrm>
        </p:spPr>
        <p:txBody>
          <a:bodyPr>
            <a:normAutofit/>
          </a:bodyPr>
          <a:lstStyle/>
          <a:p>
            <a:endParaRPr lang="en-US" dirty="0" smtClean="0"/>
          </a:p>
          <a:p>
            <a:pPr marL="0" indent="0">
              <a:buNone/>
            </a:pPr>
            <a:endParaRPr lang="en-US" sz="1900" dirty="0" smtClean="0"/>
          </a:p>
          <a:p>
            <a:endParaRPr lang="en-US" sz="4400" dirty="0" smtClean="0"/>
          </a:p>
          <a:p>
            <a:pPr marL="0" indent="0">
              <a:buNone/>
            </a:pPr>
            <a:endParaRPr lang="en-US" sz="4400" i="1" dirty="0" smtClean="0"/>
          </a:p>
          <a:p>
            <a:pPr marL="0" indent="0">
              <a:buNone/>
            </a:pPr>
            <a:endParaRPr lang="en-US" sz="4400" i="1" dirty="0"/>
          </a:p>
        </p:txBody>
      </p:sp>
      <p:pic>
        <p:nvPicPr>
          <p:cNvPr id="6" name="Imagem 5"/>
          <p:cNvPicPr>
            <a:picLocks noChangeAspect="1"/>
          </p:cNvPicPr>
          <p:nvPr/>
        </p:nvPicPr>
        <p:blipFill>
          <a:blip r:embed="rId3"/>
          <a:stretch>
            <a:fillRect/>
          </a:stretch>
        </p:blipFill>
        <p:spPr>
          <a:xfrm>
            <a:off x="2655003" y="1519185"/>
            <a:ext cx="7265756" cy="4223220"/>
          </a:xfrm>
          <a:prstGeom prst="rect">
            <a:avLst/>
          </a:prstGeom>
        </p:spPr>
      </p:pic>
      <p:sp>
        <p:nvSpPr>
          <p:cNvPr id="7" name="CaixaDeTexto 6"/>
          <p:cNvSpPr txBox="1"/>
          <p:nvPr/>
        </p:nvSpPr>
        <p:spPr>
          <a:xfrm>
            <a:off x="8207705" y="5588519"/>
            <a:ext cx="3426106" cy="307777"/>
          </a:xfrm>
          <a:prstGeom prst="rect">
            <a:avLst/>
          </a:prstGeom>
          <a:noFill/>
        </p:spPr>
        <p:txBody>
          <a:bodyPr wrap="square" rtlCol="0">
            <a:spAutoFit/>
          </a:bodyPr>
          <a:lstStyle/>
          <a:p>
            <a:r>
              <a:rPr lang="en-US" sz="1400" dirty="0" smtClean="0"/>
              <a:t>Source: EDF</a:t>
            </a:r>
            <a:endParaRPr lang="en-US" sz="1400" dirty="0"/>
          </a:p>
        </p:txBody>
      </p:sp>
    </p:spTree>
    <p:extLst>
      <p:ext uri="{BB962C8B-B14F-4D97-AF65-F5344CB8AC3E}">
        <p14:creationId xmlns:p14="http://schemas.microsoft.com/office/powerpoint/2010/main" val="2486357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smtClean="0"/>
              <a:t>Introduction</a:t>
            </a:r>
            <a:br>
              <a:rPr lang="en-US" dirty="0" smtClean="0"/>
            </a:br>
            <a:r>
              <a:rPr lang="en-US" sz="2200" dirty="0" smtClean="0">
                <a:solidFill>
                  <a:schemeClr val="accent4"/>
                </a:solidFill>
              </a:rPr>
              <a:t>... to a smart grid system based on Distributed Energy Resources</a:t>
            </a:r>
            <a:r>
              <a:rPr lang="en-US" dirty="0" smtClean="0"/>
              <a:t/>
            </a:r>
            <a:br>
              <a:rPr lang="en-US" dirty="0" smtClean="0"/>
            </a:br>
            <a:r>
              <a:rPr lang="en-US" dirty="0" smtClean="0"/>
              <a:t/>
            </a:r>
            <a:br>
              <a:rPr lang="en-US" dirty="0" smtClean="0"/>
            </a:br>
            <a:endParaRPr lang="en-US" dirty="0"/>
          </a:p>
        </p:txBody>
      </p:sp>
      <p:sp>
        <p:nvSpPr>
          <p:cNvPr id="3" name="Marcador de Posição de Conteúdo 2"/>
          <p:cNvSpPr>
            <a:spLocks noGrp="1"/>
          </p:cNvSpPr>
          <p:nvPr>
            <p:ph idx="1"/>
          </p:nvPr>
        </p:nvSpPr>
        <p:spPr>
          <a:xfrm>
            <a:off x="677334" y="1062681"/>
            <a:ext cx="10777380" cy="5498757"/>
          </a:xfrm>
        </p:spPr>
        <p:txBody>
          <a:bodyPr>
            <a:normAutofit/>
          </a:bodyPr>
          <a:lstStyle/>
          <a:p>
            <a:endParaRPr lang="en-US" dirty="0" smtClean="0"/>
          </a:p>
          <a:p>
            <a:pPr marL="0" indent="0">
              <a:buNone/>
            </a:pPr>
            <a:endParaRPr lang="en-US" sz="1900" dirty="0" smtClean="0"/>
          </a:p>
          <a:p>
            <a:endParaRPr lang="en-US" sz="4400" dirty="0" smtClean="0"/>
          </a:p>
          <a:p>
            <a:pPr marL="0" indent="0">
              <a:buNone/>
            </a:pPr>
            <a:endParaRPr lang="en-US" sz="4400" i="1" dirty="0" smtClean="0"/>
          </a:p>
          <a:p>
            <a:pPr marL="0" indent="0">
              <a:buNone/>
            </a:pPr>
            <a:endParaRPr lang="en-US" sz="4400" i="1" dirty="0"/>
          </a:p>
        </p:txBody>
      </p:sp>
      <p:pic>
        <p:nvPicPr>
          <p:cNvPr id="5" name="Imagem 4"/>
          <p:cNvPicPr>
            <a:picLocks noChangeAspect="1"/>
          </p:cNvPicPr>
          <p:nvPr/>
        </p:nvPicPr>
        <p:blipFill>
          <a:blip r:embed="rId3"/>
          <a:stretch>
            <a:fillRect/>
          </a:stretch>
        </p:blipFill>
        <p:spPr>
          <a:xfrm>
            <a:off x="5317223" y="1558613"/>
            <a:ext cx="3455302" cy="2588335"/>
          </a:xfrm>
          <a:prstGeom prst="rect">
            <a:avLst/>
          </a:prstGeom>
        </p:spPr>
      </p:pic>
      <p:pic>
        <p:nvPicPr>
          <p:cNvPr id="7" name="Imagem 6"/>
          <p:cNvPicPr>
            <a:picLocks noChangeAspect="1"/>
          </p:cNvPicPr>
          <p:nvPr/>
        </p:nvPicPr>
        <p:blipFill>
          <a:blip r:embed="rId4"/>
          <a:stretch>
            <a:fillRect/>
          </a:stretch>
        </p:blipFill>
        <p:spPr>
          <a:xfrm>
            <a:off x="8754611" y="1558613"/>
            <a:ext cx="3419475" cy="2487019"/>
          </a:xfrm>
          <a:prstGeom prst="rect">
            <a:avLst/>
          </a:prstGeom>
        </p:spPr>
      </p:pic>
      <p:pic>
        <p:nvPicPr>
          <p:cNvPr id="13" name="Imagem 12"/>
          <p:cNvPicPr>
            <a:picLocks noChangeAspect="1"/>
          </p:cNvPicPr>
          <p:nvPr/>
        </p:nvPicPr>
        <p:blipFill>
          <a:blip r:embed="rId5"/>
          <a:stretch>
            <a:fillRect/>
          </a:stretch>
        </p:blipFill>
        <p:spPr>
          <a:xfrm>
            <a:off x="5299309" y="3976706"/>
            <a:ext cx="6874777" cy="3080664"/>
          </a:xfrm>
          <a:prstGeom prst="rect">
            <a:avLst/>
          </a:prstGeom>
        </p:spPr>
      </p:pic>
      <p:pic>
        <p:nvPicPr>
          <p:cNvPr id="14" name="Imagem 13"/>
          <p:cNvPicPr>
            <a:picLocks noChangeAspect="1"/>
          </p:cNvPicPr>
          <p:nvPr/>
        </p:nvPicPr>
        <p:blipFill>
          <a:blip r:embed="rId6"/>
          <a:stretch>
            <a:fillRect/>
          </a:stretch>
        </p:blipFill>
        <p:spPr>
          <a:xfrm>
            <a:off x="1026278" y="1662780"/>
            <a:ext cx="4298557" cy="4298557"/>
          </a:xfrm>
          <a:prstGeom prst="rect">
            <a:avLst/>
          </a:prstGeom>
        </p:spPr>
      </p:pic>
      <p:sp>
        <p:nvSpPr>
          <p:cNvPr id="15" name="CaixaDeTexto 14"/>
          <p:cNvSpPr txBox="1"/>
          <p:nvPr/>
        </p:nvSpPr>
        <p:spPr>
          <a:xfrm>
            <a:off x="2087516" y="6192106"/>
            <a:ext cx="3426106" cy="369332"/>
          </a:xfrm>
          <a:prstGeom prst="rect">
            <a:avLst/>
          </a:prstGeom>
          <a:noFill/>
        </p:spPr>
        <p:txBody>
          <a:bodyPr wrap="square" rtlCol="0">
            <a:spAutoFit/>
          </a:bodyPr>
          <a:lstStyle/>
          <a:p>
            <a:r>
              <a:rPr lang="en-US" b="1" dirty="0" smtClean="0"/>
              <a:t>SUSTAINABILITY</a:t>
            </a:r>
            <a:endParaRPr lang="en-US" b="1" dirty="0"/>
          </a:p>
        </p:txBody>
      </p:sp>
      <p:sp>
        <p:nvSpPr>
          <p:cNvPr id="16" name="CaixaDeTexto 15"/>
          <p:cNvSpPr txBox="1"/>
          <p:nvPr/>
        </p:nvSpPr>
        <p:spPr>
          <a:xfrm>
            <a:off x="5956960" y="1093491"/>
            <a:ext cx="3426106" cy="369332"/>
          </a:xfrm>
          <a:prstGeom prst="rect">
            <a:avLst/>
          </a:prstGeom>
          <a:noFill/>
        </p:spPr>
        <p:txBody>
          <a:bodyPr wrap="square" rtlCol="0">
            <a:spAutoFit/>
          </a:bodyPr>
          <a:lstStyle/>
          <a:p>
            <a:r>
              <a:rPr lang="en-US" b="1" dirty="0" smtClean="0"/>
              <a:t>DECENTRALIZATION</a:t>
            </a:r>
            <a:endParaRPr lang="en-US" b="1" dirty="0"/>
          </a:p>
        </p:txBody>
      </p:sp>
      <p:sp>
        <p:nvSpPr>
          <p:cNvPr id="17" name="CaixaDeTexto 16"/>
          <p:cNvSpPr txBox="1"/>
          <p:nvPr/>
        </p:nvSpPr>
        <p:spPr>
          <a:xfrm>
            <a:off x="9492130" y="1119951"/>
            <a:ext cx="3426106" cy="369332"/>
          </a:xfrm>
          <a:prstGeom prst="rect">
            <a:avLst/>
          </a:prstGeom>
          <a:noFill/>
        </p:spPr>
        <p:txBody>
          <a:bodyPr wrap="square" rtlCol="0">
            <a:spAutoFit/>
          </a:bodyPr>
          <a:lstStyle/>
          <a:p>
            <a:r>
              <a:rPr lang="en-US" b="1" dirty="0" smtClean="0"/>
              <a:t>DIGITIZATION</a:t>
            </a:r>
            <a:endParaRPr lang="en-US" b="1" dirty="0"/>
          </a:p>
        </p:txBody>
      </p:sp>
      <p:sp>
        <p:nvSpPr>
          <p:cNvPr id="18" name="CaixaDeTexto 17"/>
          <p:cNvSpPr txBox="1"/>
          <p:nvPr/>
        </p:nvSpPr>
        <p:spPr>
          <a:xfrm>
            <a:off x="7177039" y="6359558"/>
            <a:ext cx="3426106" cy="369332"/>
          </a:xfrm>
          <a:prstGeom prst="rect">
            <a:avLst/>
          </a:prstGeom>
          <a:noFill/>
        </p:spPr>
        <p:txBody>
          <a:bodyPr wrap="square" rtlCol="0">
            <a:spAutoFit/>
          </a:bodyPr>
          <a:lstStyle/>
          <a:p>
            <a:r>
              <a:rPr lang="en-US" b="1" dirty="0" smtClean="0">
                <a:solidFill>
                  <a:schemeClr val="bg1"/>
                </a:solidFill>
              </a:rPr>
              <a:t>BUSINESS MODEL INNOVATION</a:t>
            </a:r>
            <a:endParaRPr lang="en-US" b="1" dirty="0">
              <a:solidFill>
                <a:schemeClr val="bg1"/>
              </a:solidFill>
            </a:endParaRPr>
          </a:p>
        </p:txBody>
      </p:sp>
    </p:spTree>
    <p:extLst>
      <p:ext uri="{BB962C8B-B14F-4D97-AF65-F5344CB8AC3E}">
        <p14:creationId xmlns:p14="http://schemas.microsoft.com/office/powerpoint/2010/main" val="17819862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smtClean="0"/>
              <a:t>Recent trends and Business Model Innovation</a:t>
            </a:r>
            <a:br>
              <a:rPr lang="en-US" dirty="0" smtClean="0"/>
            </a:br>
            <a:r>
              <a:rPr lang="en-US" sz="2200" dirty="0" smtClean="0">
                <a:solidFill>
                  <a:schemeClr val="accent4"/>
                </a:solidFill>
              </a:rPr>
              <a:t>Recent trends</a:t>
            </a:r>
            <a:r>
              <a:rPr lang="en-US" dirty="0" smtClean="0"/>
              <a:t/>
            </a:r>
            <a:br>
              <a:rPr lang="en-US" dirty="0" smtClean="0"/>
            </a:br>
            <a:r>
              <a:rPr lang="en-US" dirty="0" smtClean="0"/>
              <a:t/>
            </a:r>
            <a:br>
              <a:rPr lang="en-US" dirty="0" smtClean="0"/>
            </a:br>
            <a:endParaRPr lang="en-US" dirty="0"/>
          </a:p>
        </p:txBody>
      </p:sp>
      <p:sp>
        <p:nvSpPr>
          <p:cNvPr id="3" name="Marcador de Posição de Conteúdo 2"/>
          <p:cNvSpPr>
            <a:spLocks noGrp="1"/>
          </p:cNvSpPr>
          <p:nvPr>
            <p:ph idx="1"/>
          </p:nvPr>
        </p:nvSpPr>
        <p:spPr>
          <a:xfrm>
            <a:off x="995640" y="825159"/>
            <a:ext cx="10777380" cy="5498757"/>
          </a:xfrm>
        </p:spPr>
        <p:txBody>
          <a:bodyPr>
            <a:normAutofit/>
          </a:bodyPr>
          <a:lstStyle/>
          <a:p>
            <a:endParaRPr lang="en-US" dirty="0" smtClean="0"/>
          </a:p>
          <a:p>
            <a:pPr marL="0" indent="0">
              <a:buNone/>
            </a:pPr>
            <a:endParaRPr lang="en-US" sz="1900" dirty="0" smtClean="0"/>
          </a:p>
          <a:p>
            <a:endParaRPr lang="en-US" sz="4400" dirty="0" smtClean="0"/>
          </a:p>
          <a:p>
            <a:pPr marL="0" indent="0">
              <a:buNone/>
            </a:pPr>
            <a:endParaRPr lang="en-US" sz="4400" i="1" dirty="0" smtClean="0"/>
          </a:p>
          <a:p>
            <a:pPr marL="0" indent="0">
              <a:buNone/>
            </a:pPr>
            <a:endParaRPr lang="en-US" sz="4400" i="1" dirty="0"/>
          </a:p>
        </p:txBody>
      </p:sp>
      <p:grpSp>
        <p:nvGrpSpPr>
          <p:cNvPr id="5" name="Grupo 7"/>
          <p:cNvGrpSpPr/>
          <p:nvPr/>
        </p:nvGrpSpPr>
        <p:grpSpPr>
          <a:xfrm>
            <a:off x="830540" y="1254051"/>
            <a:ext cx="2719836" cy="4678205"/>
            <a:chOff x="6281351" y="2586384"/>
            <a:chExt cx="4806778" cy="3292505"/>
          </a:xfrm>
        </p:grpSpPr>
        <p:sp>
          <p:nvSpPr>
            <p:cNvPr id="9" name="Retângulo 8"/>
            <p:cNvSpPr/>
            <p:nvPr/>
          </p:nvSpPr>
          <p:spPr>
            <a:xfrm>
              <a:off x="6281351" y="2586384"/>
              <a:ext cx="4806778" cy="494271"/>
            </a:xfrm>
            <a:prstGeom prst="rect">
              <a:avLst/>
            </a:prstGeom>
            <a:gradFill>
              <a:gsLst>
                <a:gs pos="0">
                  <a:schemeClr val="accent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aixaDeTexto 9"/>
            <p:cNvSpPr txBox="1"/>
            <p:nvPr/>
          </p:nvSpPr>
          <p:spPr>
            <a:xfrm>
              <a:off x="6281351" y="2586384"/>
              <a:ext cx="4794423" cy="3292505"/>
            </a:xfrm>
            <a:prstGeom prst="rect">
              <a:avLst/>
            </a:prstGeom>
            <a:noFill/>
            <a:ln w="28575">
              <a:solidFill>
                <a:schemeClr val="accent1">
                  <a:shade val="50000"/>
                </a:schemeClr>
              </a:solidFill>
            </a:ln>
          </p:spPr>
          <p:txBody>
            <a:bodyPr wrap="square" rtlCol="0">
              <a:spAutoFit/>
            </a:bodyPr>
            <a:lstStyle/>
            <a:p>
              <a:pPr>
                <a:buClr>
                  <a:schemeClr val="accent1"/>
                </a:buClr>
              </a:pPr>
              <a:endParaRPr lang="en-US" sz="1000" b="1" dirty="0" smtClean="0"/>
            </a:p>
            <a:p>
              <a:pPr>
                <a:buClr>
                  <a:schemeClr val="accent1"/>
                </a:buClr>
              </a:pPr>
              <a:r>
                <a:rPr lang="en-US" sz="1600" b="1" dirty="0" smtClean="0"/>
                <a:t>New Electricity Paradigm</a:t>
              </a:r>
              <a:endParaRPr lang="en-US" sz="1600" dirty="0" smtClean="0"/>
            </a:p>
            <a:p>
              <a:pPr>
                <a:buClr>
                  <a:schemeClr val="accent1"/>
                </a:buClr>
              </a:pPr>
              <a:endParaRPr lang="en-US" sz="1600" dirty="0" smtClean="0"/>
            </a:p>
            <a:p>
              <a:pPr>
                <a:buClr>
                  <a:schemeClr val="accent1"/>
                </a:buClr>
              </a:pPr>
              <a:endParaRPr lang="en-US" sz="1600" dirty="0" smtClean="0"/>
            </a:p>
            <a:p>
              <a:pPr marL="285750" indent="-285750">
                <a:buClr>
                  <a:schemeClr val="accent1"/>
                </a:buClr>
                <a:buFont typeface="Wingdings" charset="2"/>
                <a:buChar char="§"/>
              </a:pPr>
              <a:r>
                <a:rPr lang="en-US" sz="1600" b="1" dirty="0" smtClean="0"/>
                <a:t>More Sustainable (RES)</a:t>
              </a:r>
            </a:p>
            <a:p>
              <a:pPr marL="285750" indent="-285750">
                <a:buClr>
                  <a:schemeClr val="accent1"/>
                </a:buClr>
                <a:buFont typeface="Wingdings" charset="2"/>
                <a:buChar char="§"/>
              </a:pPr>
              <a:endParaRPr lang="en-US" sz="1600" b="1" dirty="0"/>
            </a:p>
            <a:p>
              <a:pPr marL="285750" indent="-285750">
                <a:buClr>
                  <a:schemeClr val="accent1"/>
                </a:buClr>
                <a:buFont typeface="Wingdings" charset="2"/>
                <a:buChar char="§"/>
              </a:pPr>
              <a:r>
                <a:rPr lang="en-US" sz="1600" b="1" dirty="0" smtClean="0"/>
                <a:t>More efficient (e.g. DSM</a:t>
              </a:r>
              <a:r>
                <a:rPr lang="en-US" sz="1600" dirty="0" smtClean="0"/>
                <a:t>)</a:t>
              </a:r>
            </a:p>
            <a:p>
              <a:pPr marL="285750" indent="-285750">
                <a:buClr>
                  <a:schemeClr val="accent1"/>
                </a:buClr>
                <a:buFont typeface="Wingdings" charset="2"/>
                <a:buChar char="§"/>
              </a:pPr>
              <a:endParaRPr lang="en-US" sz="1600" dirty="0" smtClean="0"/>
            </a:p>
            <a:p>
              <a:pPr marL="285750" indent="-285750">
                <a:buClr>
                  <a:schemeClr val="accent1"/>
                </a:buClr>
                <a:buFont typeface="Wingdings" charset="2"/>
                <a:buChar char="§"/>
              </a:pPr>
              <a:r>
                <a:rPr lang="en-US" sz="1600" dirty="0" smtClean="0"/>
                <a:t>Decentralized</a:t>
              </a:r>
            </a:p>
            <a:p>
              <a:pPr marL="285750" indent="-285750">
                <a:buClr>
                  <a:schemeClr val="accent1"/>
                </a:buClr>
                <a:buFont typeface="Wingdings" charset="2"/>
                <a:buChar char="§"/>
              </a:pPr>
              <a:endParaRPr lang="en-US" sz="1600" dirty="0"/>
            </a:p>
            <a:p>
              <a:pPr marL="285750" indent="-285750">
                <a:buClr>
                  <a:schemeClr val="accent1"/>
                </a:buClr>
                <a:buFont typeface="Wingdings" charset="2"/>
                <a:buChar char="§"/>
              </a:pPr>
              <a:r>
                <a:rPr lang="en-US" sz="1600" dirty="0" smtClean="0"/>
                <a:t>Storage</a:t>
              </a:r>
            </a:p>
            <a:p>
              <a:pPr marL="285750" indent="-285750">
                <a:buClr>
                  <a:schemeClr val="accent1"/>
                </a:buClr>
                <a:buFont typeface="Wingdings" charset="2"/>
                <a:buChar char="§"/>
              </a:pPr>
              <a:endParaRPr lang="en-US" sz="1600" dirty="0"/>
            </a:p>
            <a:p>
              <a:pPr marL="285750" indent="-285750">
                <a:buClr>
                  <a:schemeClr val="accent1"/>
                </a:buClr>
                <a:buFont typeface="Wingdings" charset="2"/>
                <a:buChar char="§"/>
              </a:pPr>
              <a:r>
                <a:rPr lang="en-US" sz="1600" dirty="0" smtClean="0"/>
                <a:t>Electric Mobility</a:t>
              </a:r>
            </a:p>
            <a:p>
              <a:pPr marL="285750" indent="-285750">
                <a:buClr>
                  <a:schemeClr val="accent1"/>
                </a:buClr>
                <a:buFont typeface="Wingdings" charset="2"/>
                <a:buChar char="§"/>
              </a:pPr>
              <a:endParaRPr lang="en-US" sz="1600" dirty="0" smtClean="0"/>
            </a:p>
            <a:p>
              <a:pPr marL="285750" indent="-285750">
                <a:buClr>
                  <a:schemeClr val="accent1"/>
                </a:buClr>
                <a:buFont typeface="Wingdings" charset="2"/>
                <a:buChar char="§"/>
              </a:pPr>
              <a:r>
                <a:rPr lang="en-US" sz="1600" dirty="0"/>
                <a:t>Digital</a:t>
              </a:r>
            </a:p>
            <a:p>
              <a:pPr marL="285750" indent="-285750">
                <a:buClr>
                  <a:schemeClr val="accent1"/>
                </a:buClr>
                <a:buFont typeface="Wingdings" charset="2"/>
                <a:buChar char="§"/>
              </a:pPr>
              <a:endParaRPr lang="en-US" sz="1600" dirty="0" smtClean="0"/>
            </a:p>
            <a:p>
              <a:pPr marL="285750" indent="-285750">
                <a:buClr>
                  <a:schemeClr val="accent1"/>
                </a:buClr>
                <a:buFont typeface="Wingdings" charset="2"/>
                <a:buChar char="§"/>
              </a:pPr>
              <a:r>
                <a:rPr lang="en-US" sz="1600" dirty="0" smtClean="0"/>
                <a:t>New business players</a:t>
              </a:r>
            </a:p>
            <a:p>
              <a:pPr>
                <a:buClr>
                  <a:schemeClr val="accent1"/>
                </a:buClr>
              </a:pPr>
              <a:endParaRPr lang="en-US" sz="1600" dirty="0"/>
            </a:p>
          </p:txBody>
        </p:sp>
      </p:grpSp>
      <p:sp>
        <p:nvSpPr>
          <p:cNvPr id="11" name="CaixaDeTexto 13"/>
          <p:cNvSpPr txBox="1"/>
          <p:nvPr/>
        </p:nvSpPr>
        <p:spPr>
          <a:xfrm>
            <a:off x="6469433" y="3675674"/>
            <a:ext cx="4622346" cy="307777"/>
          </a:xfrm>
          <a:prstGeom prst="rect">
            <a:avLst/>
          </a:prstGeom>
          <a:noFill/>
        </p:spPr>
        <p:txBody>
          <a:bodyPr wrap="square" rtlCol="0">
            <a:spAutoFit/>
          </a:bodyPr>
          <a:lstStyle/>
          <a:p>
            <a:r>
              <a:rPr lang="en-US" sz="1400" dirty="0" smtClean="0"/>
              <a:t>Source: Bloomberg New Energy Finance</a:t>
            </a:r>
            <a:endParaRPr lang="en-US" sz="1400" dirty="0"/>
          </a:p>
        </p:txBody>
      </p:sp>
      <p:pic>
        <p:nvPicPr>
          <p:cNvPr id="12" name="Picture 11"/>
          <p:cNvPicPr>
            <a:picLocks noChangeAspect="1"/>
          </p:cNvPicPr>
          <p:nvPr/>
        </p:nvPicPr>
        <p:blipFill>
          <a:blip r:embed="rId3"/>
          <a:stretch>
            <a:fillRect/>
          </a:stretch>
        </p:blipFill>
        <p:spPr>
          <a:xfrm>
            <a:off x="4747435" y="1485557"/>
            <a:ext cx="3730977" cy="2107597"/>
          </a:xfrm>
          <a:prstGeom prst="rect">
            <a:avLst/>
          </a:prstGeom>
        </p:spPr>
      </p:pic>
      <p:sp>
        <p:nvSpPr>
          <p:cNvPr id="13" name="CaixaDeTexto 13"/>
          <p:cNvSpPr txBox="1"/>
          <p:nvPr/>
        </p:nvSpPr>
        <p:spPr>
          <a:xfrm>
            <a:off x="4229909" y="1177780"/>
            <a:ext cx="4648208" cy="307777"/>
          </a:xfrm>
          <a:prstGeom prst="rect">
            <a:avLst/>
          </a:prstGeom>
          <a:noFill/>
        </p:spPr>
        <p:txBody>
          <a:bodyPr wrap="square" rtlCol="0">
            <a:spAutoFit/>
          </a:bodyPr>
          <a:lstStyle/>
          <a:p>
            <a:r>
              <a:rPr lang="en-US" sz="1400" dirty="0" smtClean="0"/>
              <a:t>RES proportion of power generation (10 years to 2014)</a:t>
            </a:r>
            <a:endParaRPr lang="en-US" sz="1400" dirty="0"/>
          </a:p>
        </p:txBody>
      </p:sp>
      <p:pic>
        <p:nvPicPr>
          <p:cNvPr id="14" name="Marcador de Posição de Conteúdo 5"/>
          <p:cNvPicPr>
            <a:picLocks noChangeAspect="1"/>
          </p:cNvPicPr>
          <p:nvPr/>
        </p:nvPicPr>
        <p:blipFill>
          <a:blip r:embed="rId4"/>
          <a:stretch>
            <a:fillRect/>
          </a:stretch>
        </p:blipFill>
        <p:spPr>
          <a:xfrm>
            <a:off x="7149283" y="4295935"/>
            <a:ext cx="3899014" cy="2435639"/>
          </a:xfrm>
          <a:prstGeom prst="rect">
            <a:avLst/>
          </a:prstGeom>
        </p:spPr>
      </p:pic>
      <p:sp>
        <p:nvSpPr>
          <p:cNvPr id="15" name="Retângulo 12"/>
          <p:cNvSpPr/>
          <p:nvPr/>
        </p:nvSpPr>
        <p:spPr>
          <a:xfrm>
            <a:off x="5996986" y="4142046"/>
            <a:ext cx="6385514" cy="307777"/>
          </a:xfrm>
          <a:prstGeom prst="rect">
            <a:avLst/>
          </a:prstGeom>
        </p:spPr>
        <p:txBody>
          <a:bodyPr wrap="square">
            <a:spAutoFit/>
          </a:bodyPr>
          <a:lstStyle/>
          <a:p>
            <a:r>
              <a:rPr lang="pt-PT" sz="1400" dirty="0"/>
              <a:t>Expected pathways to reduction in CO2 </a:t>
            </a:r>
            <a:r>
              <a:rPr lang="pt-PT" sz="1400" dirty="0" smtClean="0"/>
              <a:t>emissions  </a:t>
            </a:r>
            <a:r>
              <a:rPr lang="pt-PT" sz="1400" dirty="0"/>
              <a:t>from energy </a:t>
            </a:r>
          </a:p>
        </p:txBody>
      </p:sp>
      <p:sp>
        <p:nvSpPr>
          <p:cNvPr id="16" name="CaixaDeTexto 13"/>
          <p:cNvSpPr txBox="1"/>
          <p:nvPr/>
        </p:nvSpPr>
        <p:spPr>
          <a:xfrm>
            <a:off x="8061151" y="6577685"/>
            <a:ext cx="2425706" cy="307777"/>
          </a:xfrm>
          <a:prstGeom prst="rect">
            <a:avLst/>
          </a:prstGeom>
          <a:noFill/>
        </p:spPr>
        <p:txBody>
          <a:bodyPr wrap="square" rtlCol="0">
            <a:spAutoFit/>
          </a:bodyPr>
          <a:lstStyle/>
          <a:p>
            <a:r>
              <a:rPr lang="en-US" sz="1400" dirty="0" smtClean="0"/>
              <a:t>Source: IRENA (2017)</a:t>
            </a:r>
            <a:endParaRPr lang="en-US" sz="1400" dirty="0"/>
          </a:p>
        </p:txBody>
      </p:sp>
    </p:spTree>
    <p:extLst>
      <p:ext uri="{BB962C8B-B14F-4D97-AF65-F5344CB8AC3E}">
        <p14:creationId xmlns:p14="http://schemas.microsoft.com/office/powerpoint/2010/main" val="16252924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a:t>Recent trends and Business Model Innovation</a:t>
            </a:r>
            <a:br>
              <a:rPr lang="en-US" dirty="0"/>
            </a:br>
            <a:r>
              <a:rPr lang="en-US" sz="2200" dirty="0">
                <a:solidFill>
                  <a:schemeClr val="accent4"/>
                </a:solidFill>
              </a:rPr>
              <a:t>Recent trends </a:t>
            </a:r>
            <a:r>
              <a:rPr lang="en-US" dirty="0" smtClean="0"/>
              <a:t/>
            </a:r>
            <a:br>
              <a:rPr lang="en-US" dirty="0" smtClean="0"/>
            </a:br>
            <a:r>
              <a:rPr lang="en-US" dirty="0" smtClean="0"/>
              <a:t/>
            </a:r>
            <a:br>
              <a:rPr lang="en-US" dirty="0" smtClean="0"/>
            </a:br>
            <a:endParaRPr lang="en-US" dirty="0"/>
          </a:p>
        </p:txBody>
      </p:sp>
      <p:sp>
        <p:nvSpPr>
          <p:cNvPr id="3" name="Marcador de Posição de Conteúdo 2"/>
          <p:cNvSpPr>
            <a:spLocks noGrp="1"/>
          </p:cNvSpPr>
          <p:nvPr>
            <p:ph idx="1"/>
          </p:nvPr>
        </p:nvSpPr>
        <p:spPr>
          <a:xfrm>
            <a:off x="995640" y="825159"/>
            <a:ext cx="10777380" cy="5498757"/>
          </a:xfrm>
        </p:spPr>
        <p:txBody>
          <a:bodyPr>
            <a:normAutofit/>
          </a:bodyPr>
          <a:lstStyle/>
          <a:p>
            <a:endParaRPr lang="en-US" dirty="0" smtClean="0"/>
          </a:p>
          <a:p>
            <a:pPr marL="0" indent="0">
              <a:buNone/>
            </a:pPr>
            <a:endParaRPr lang="en-US" sz="1900" dirty="0" smtClean="0"/>
          </a:p>
          <a:p>
            <a:endParaRPr lang="en-US" sz="4400" dirty="0" smtClean="0"/>
          </a:p>
          <a:p>
            <a:pPr marL="0" indent="0">
              <a:buNone/>
            </a:pPr>
            <a:endParaRPr lang="en-US" sz="4400" i="1" dirty="0" smtClean="0"/>
          </a:p>
          <a:p>
            <a:pPr marL="0" indent="0">
              <a:buNone/>
            </a:pPr>
            <a:endParaRPr lang="en-US" sz="4400" i="1" dirty="0"/>
          </a:p>
        </p:txBody>
      </p:sp>
      <p:pic>
        <p:nvPicPr>
          <p:cNvPr id="17" name="Picture 5"/>
          <p:cNvPicPr>
            <a:picLocks noChangeAspect="1"/>
          </p:cNvPicPr>
          <p:nvPr/>
        </p:nvPicPr>
        <p:blipFill>
          <a:blip r:embed="rId3"/>
          <a:stretch>
            <a:fillRect/>
          </a:stretch>
        </p:blipFill>
        <p:spPr>
          <a:xfrm>
            <a:off x="6958332" y="2038789"/>
            <a:ext cx="5233668" cy="2859866"/>
          </a:xfrm>
          <a:prstGeom prst="rect">
            <a:avLst/>
          </a:prstGeom>
        </p:spPr>
      </p:pic>
      <p:sp>
        <p:nvSpPr>
          <p:cNvPr id="18" name="CaixaDeTexto 13"/>
          <p:cNvSpPr txBox="1"/>
          <p:nvPr/>
        </p:nvSpPr>
        <p:spPr>
          <a:xfrm>
            <a:off x="9132872" y="5144110"/>
            <a:ext cx="3285957" cy="307777"/>
          </a:xfrm>
          <a:prstGeom prst="rect">
            <a:avLst/>
          </a:prstGeom>
          <a:noFill/>
        </p:spPr>
        <p:txBody>
          <a:bodyPr wrap="square" rtlCol="0">
            <a:spAutoFit/>
          </a:bodyPr>
          <a:lstStyle/>
          <a:p>
            <a:r>
              <a:rPr lang="en-US" sz="1400" dirty="0" smtClean="0"/>
              <a:t>Source: NREL (2016)</a:t>
            </a:r>
            <a:endParaRPr lang="en-US" sz="1400" dirty="0"/>
          </a:p>
        </p:txBody>
      </p:sp>
      <p:sp>
        <p:nvSpPr>
          <p:cNvPr id="19" name="Rectangle 7"/>
          <p:cNvSpPr/>
          <p:nvPr/>
        </p:nvSpPr>
        <p:spPr>
          <a:xfrm>
            <a:off x="7316780" y="1330944"/>
            <a:ext cx="5102049" cy="523220"/>
          </a:xfrm>
          <a:prstGeom prst="rect">
            <a:avLst/>
          </a:prstGeom>
        </p:spPr>
        <p:txBody>
          <a:bodyPr wrap="square">
            <a:spAutoFit/>
          </a:bodyPr>
          <a:lstStyle/>
          <a:p>
            <a:r>
              <a:rPr lang="en-US" sz="1400" dirty="0"/>
              <a:t>Potential rooftop PV annual generation from all </a:t>
            </a:r>
            <a:r>
              <a:rPr lang="en-US" sz="1400" dirty="0" smtClean="0"/>
              <a:t>buildings</a:t>
            </a:r>
            <a:br>
              <a:rPr lang="en-US" sz="1400" dirty="0" smtClean="0"/>
            </a:br>
            <a:r>
              <a:rPr lang="en-US" sz="1400" dirty="0" smtClean="0"/>
              <a:t> (% of </a:t>
            </a:r>
            <a:r>
              <a:rPr lang="en-US" sz="1400" dirty="0"/>
              <a:t>state total 2013 electricity </a:t>
            </a:r>
            <a:r>
              <a:rPr lang="en-US" sz="1400" dirty="0" smtClean="0"/>
              <a:t>sales) </a:t>
            </a:r>
            <a:endParaRPr lang="en-US" sz="1400" dirty="0"/>
          </a:p>
        </p:txBody>
      </p:sp>
      <p:pic>
        <p:nvPicPr>
          <p:cNvPr id="4" name="Imagem 3"/>
          <p:cNvPicPr>
            <a:picLocks noChangeAspect="1"/>
          </p:cNvPicPr>
          <p:nvPr/>
        </p:nvPicPr>
        <p:blipFill>
          <a:blip r:embed="rId4"/>
          <a:stretch>
            <a:fillRect/>
          </a:stretch>
        </p:blipFill>
        <p:spPr>
          <a:xfrm>
            <a:off x="4103700" y="1272822"/>
            <a:ext cx="2505816" cy="1746273"/>
          </a:xfrm>
          <a:prstGeom prst="rect">
            <a:avLst/>
          </a:prstGeom>
        </p:spPr>
      </p:pic>
      <p:pic>
        <p:nvPicPr>
          <p:cNvPr id="6" name="Imagem 5"/>
          <p:cNvPicPr>
            <a:picLocks noChangeAspect="1"/>
          </p:cNvPicPr>
          <p:nvPr/>
        </p:nvPicPr>
        <p:blipFill>
          <a:blip r:embed="rId5"/>
          <a:stretch>
            <a:fillRect/>
          </a:stretch>
        </p:blipFill>
        <p:spPr>
          <a:xfrm>
            <a:off x="4103700" y="3161811"/>
            <a:ext cx="2505816" cy="1667507"/>
          </a:xfrm>
          <a:prstGeom prst="rect">
            <a:avLst/>
          </a:prstGeom>
        </p:spPr>
      </p:pic>
      <p:pic>
        <p:nvPicPr>
          <p:cNvPr id="8" name="Imagem 7"/>
          <p:cNvPicPr>
            <a:picLocks noChangeAspect="1"/>
          </p:cNvPicPr>
          <p:nvPr/>
        </p:nvPicPr>
        <p:blipFill>
          <a:blip r:embed="rId6"/>
          <a:stretch>
            <a:fillRect/>
          </a:stretch>
        </p:blipFill>
        <p:spPr>
          <a:xfrm>
            <a:off x="4103700" y="4972034"/>
            <a:ext cx="2505816" cy="1719859"/>
          </a:xfrm>
          <a:prstGeom prst="rect">
            <a:avLst/>
          </a:prstGeom>
        </p:spPr>
      </p:pic>
      <p:grpSp>
        <p:nvGrpSpPr>
          <p:cNvPr id="20" name="Grupo 7"/>
          <p:cNvGrpSpPr/>
          <p:nvPr/>
        </p:nvGrpSpPr>
        <p:grpSpPr>
          <a:xfrm>
            <a:off x="830540" y="1254051"/>
            <a:ext cx="2719836" cy="4678205"/>
            <a:chOff x="6281351" y="2586384"/>
            <a:chExt cx="4806778" cy="3292505"/>
          </a:xfrm>
        </p:grpSpPr>
        <p:sp>
          <p:nvSpPr>
            <p:cNvPr id="21" name="Retângulo 20"/>
            <p:cNvSpPr/>
            <p:nvPr/>
          </p:nvSpPr>
          <p:spPr>
            <a:xfrm>
              <a:off x="6281351" y="2586384"/>
              <a:ext cx="4806778" cy="494271"/>
            </a:xfrm>
            <a:prstGeom prst="rect">
              <a:avLst/>
            </a:prstGeom>
            <a:gradFill>
              <a:gsLst>
                <a:gs pos="0">
                  <a:schemeClr val="accent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aixaDeTexto 21"/>
            <p:cNvSpPr txBox="1"/>
            <p:nvPr/>
          </p:nvSpPr>
          <p:spPr>
            <a:xfrm>
              <a:off x="6281351" y="2586384"/>
              <a:ext cx="4794423" cy="3292505"/>
            </a:xfrm>
            <a:prstGeom prst="rect">
              <a:avLst/>
            </a:prstGeom>
            <a:noFill/>
            <a:ln w="28575">
              <a:solidFill>
                <a:schemeClr val="accent1">
                  <a:shade val="50000"/>
                </a:schemeClr>
              </a:solidFill>
            </a:ln>
          </p:spPr>
          <p:txBody>
            <a:bodyPr wrap="square" rtlCol="0">
              <a:spAutoFit/>
            </a:bodyPr>
            <a:lstStyle/>
            <a:p>
              <a:pPr>
                <a:buClr>
                  <a:schemeClr val="accent1"/>
                </a:buClr>
              </a:pPr>
              <a:endParaRPr lang="en-US" sz="1000" b="1" dirty="0" smtClean="0"/>
            </a:p>
            <a:p>
              <a:pPr>
                <a:buClr>
                  <a:schemeClr val="accent1"/>
                </a:buClr>
              </a:pPr>
              <a:r>
                <a:rPr lang="en-US" sz="1600" b="1" dirty="0" smtClean="0"/>
                <a:t>New Electricity Paradigm</a:t>
              </a:r>
              <a:endParaRPr lang="en-US" sz="1600" dirty="0" smtClean="0"/>
            </a:p>
            <a:p>
              <a:pPr>
                <a:buClr>
                  <a:schemeClr val="accent1"/>
                </a:buClr>
              </a:pPr>
              <a:endParaRPr lang="en-US" sz="1600" dirty="0" smtClean="0"/>
            </a:p>
            <a:p>
              <a:pPr>
                <a:buClr>
                  <a:schemeClr val="accent1"/>
                </a:buClr>
              </a:pPr>
              <a:endParaRPr lang="en-US" sz="1600" dirty="0" smtClean="0"/>
            </a:p>
            <a:p>
              <a:pPr marL="285750" indent="-285750">
                <a:buClr>
                  <a:schemeClr val="accent1"/>
                </a:buClr>
                <a:buFont typeface="Wingdings" charset="2"/>
                <a:buChar char="§"/>
              </a:pPr>
              <a:r>
                <a:rPr lang="en-US" sz="1600" dirty="0" smtClean="0"/>
                <a:t>More Sustainable (RES)</a:t>
              </a:r>
            </a:p>
            <a:p>
              <a:pPr marL="285750" indent="-285750">
                <a:buClr>
                  <a:schemeClr val="accent1"/>
                </a:buClr>
                <a:buFont typeface="Wingdings" charset="2"/>
                <a:buChar char="§"/>
              </a:pPr>
              <a:endParaRPr lang="en-US" sz="1600" dirty="0"/>
            </a:p>
            <a:p>
              <a:pPr marL="285750" indent="-285750">
                <a:buClr>
                  <a:schemeClr val="accent1"/>
                </a:buClr>
                <a:buFont typeface="Wingdings" charset="2"/>
                <a:buChar char="§"/>
              </a:pPr>
              <a:r>
                <a:rPr lang="en-US" sz="1600" dirty="0" smtClean="0"/>
                <a:t>More efficient (e.g. DSM)</a:t>
              </a:r>
            </a:p>
            <a:p>
              <a:pPr marL="285750" indent="-285750">
                <a:buClr>
                  <a:schemeClr val="accent1"/>
                </a:buClr>
                <a:buFont typeface="Wingdings" charset="2"/>
                <a:buChar char="§"/>
              </a:pPr>
              <a:endParaRPr lang="en-US" sz="1600" dirty="0" smtClean="0"/>
            </a:p>
            <a:p>
              <a:pPr marL="285750" indent="-285750">
                <a:buClr>
                  <a:schemeClr val="accent1"/>
                </a:buClr>
                <a:buFont typeface="Wingdings" charset="2"/>
                <a:buChar char="§"/>
              </a:pPr>
              <a:r>
                <a:rPr lang="en-US" sz="1600" b="1" dirty="0" smtClean="0"/>
                <a:t>Decentralized</a:t>
              </a:r>
            </a:p>
            <a:p>
              <a:pPr marL="285750" indent="-285750">
                <a:buClr>
                  <a:schemeClr val="accent1"/>
                </a:buClr>
                <a:buFont typeface="Wingdings" charset="2"/>
                <a:buChar char="§"/>
              </a:pPr>
              <a:endParaRPr lang="en-US" sz="1600" dirty="0"/>
            </a:p>
            <a:p>
              <a:pPr marL="285750" indent="-285750">
                <a:buClr>
                  <a:schemeClr val="accent1"/>
                </a:buClr>
                <a:buFont typeface="Wingdings" charset="2"/>
                <a:buChar char="§"/>
              </a:pPr>
              <a:r>
                <a:rPr lang="en-US" sz="1600" dirty="0" smtClean="0"/>
                <a:t>Storage</a:t>
              </a:r>
            </a:p>
            <a:p>
              <a:pPr marL="285750" indent="-285750">
                <a:buClr>
                  <a:schemeClr val="accent1"/>
                </a:buClr>
                <a:buFont typeface="Wingdings" charset="2"/>
                <a:buChar char="§"/>
              </a:pPr>
              <a:endParaRPr lang="en-US" sz="1600" dirty="0"/>
            </a:p>
            <a:p>
              <a:pPr marL="285750" indent="-285750">
                <a:buClr>
                  <a:schemeClr val="accent1"/>
                </a:buClr>
                <a:buFont typeface="Wingdings" charset="2"/>
                <a:buChar char="§"/>
              </a:pPr>
              <a:r>
                <a:rPr lang="en-US" sz="1600" dirty="0" smtClean="0"/>
                <a:t>Electric Mobility</a:t>
              </a:r>
            </a:p>
            <a:p>
              <a:pPr marL="285750" indent="-285750">
                <a:buClr>
                  <a:schemeClr val="accent1"/>
                </a:buClr>
                <a:buFont typeface="Wingdings" charset="2"/>
                <a:buChar char="§"/>
              </a:pPr>
              <a:endParaRPr lang="en-US" sz="1600" dirty="0" smtClean="0"/>
            </a:p>
            <a:p>
              <a:pPr marL="285750" indent="-285750">
                <a:buClr>
                  <a:schemeClr val="accent1"/>
                </a:buClr>
                <a:buFont typeface="Wingdings" charset="2"/>
                <a:buChar char="§"/>
              </a:pPr>
              <a:r>
                <a:rPr lang="en-US" sz="1600" dirty="0"/>
                <a:t>Digital</a:t>
              </a:r>
            </a:p>
            <a:p>
              <a:pPr marL="285750" indent="-285750">
                <a:buClr>
                  <a:schemeClr val="accent1"/>
                </a:buClr>
                <a:buFont typeface="Wingdings" charset="2"/>
                <a:buChar char="§"/>
              </a:pPr>
              <a:endParaRPr lang="en-US" sz="1600" dirty="0" smtClean="0"/>
            </a:p>
            <a:p>
              <a:pPr marL="285750" indent="-285750">
                <a:buClr>
                  <a:schemeClr val="accent1"/>
                </a:buClr>
                <a:buFont typeface="Wingdings" charset="2"/>
                <a:buChar char="§"/>
              </a:pPr>
              <a:r>
                <a:rPr lang="en-US" sz="1600" dirty="0" smtClean="0"/>
                <a:t>New business players</a:t>
              </a:r>
            </a:p>
            <a:p>
              <a:pPr>
                <a:buClr>
                  <a:schemeClr val="accent1"/>
                </a:buClr>
              </a:pPr>
              <a:endParaRPr lang="en-US" sz="1600" dirty="0"/>
            </a:p>
          </p:txBody>
        </p:sp>
      </p:grpSp>
      <p:sp>
        <p:nvSpPr>
          <p:cNvPr id="13" name="Rectangle 7"/>
          <p:cNvSpPr/>
          <p:nvPr/>
        </p:nvSpPr>
        <p:spPr>
          <a:xfrm>
            <a:off x="7089951" y="6046151"/>
            <a:ext cx="5102049" cy="307777"/>
          </a:xfrm>
          <a:prstGeom prst="rect">
            <a:avLst/>
          </a:prstGeom>
        </p:spPr>
        <p:txBody>
          <a:bodyPr wrap="square">
            <a:spAutoFit/>
          </a:bodyPr>
          <a:lstStyle/>
          <a:p>
            <a:r>
              <a:rPr lang="en-US" sz="1400" dirty="0" smtClean="0"/>
              <a:t>Reduction in LCOE + Easier Grid Parity</a:t>
            </a:r>
            <a:endParaRPr lang="en-US" sz="1400" dirty="0"/>
          </a:p>
        </p:txBody>
      </p:sp>
    </p:spTree>
    <p:extLst>
      <p:ext uri="{BB962C8B-B14F-4D97-AF65-F5344CB8AC3E}">
        <p14:creationId xmlns:p14="http://schemas.microsoft.com/office/powerpoint/2010/main" val="17869504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a:t>Recent trends and Business Model Innovation</a:t>
            </a:r>
            <a:br>
              <a:rPr lang="en-US" dirty="0"/>
            </a:br>
            <a:r>
              <a:rPr lang="en-US" sz="2200" dirty="0">
                <a:solidFill>
                  <a:schemeClr val="accent4"/>
                </a:solidFill>
              </a:rPr>
              <a:t>Recent trends </a:t>
            </a:r>
            <a:r>
              <a:rPr lang="en-US" dirty="0" smtClean="0"/>
              <a:t/>
            </a:r>
            <a:br>
              <a:rPr lang="en-US" dirty="0" smtClean="0"/>
            </a:br>
            <a:r>
              <a:rPr lang="en-US" dirty="0" smtClean="0"/>
              <a:t/>
            </a:r>
            <a:br>
              <a:rPr lang="en-US" dirty="0" smtClean="0"/>
            </a:br>
            <a:endParaRPr lang="en-US" dirty="0"/>
          </a:p>
        </p:txBody>
      </p:sp>
      <p:sp>
        <p:nvSpPr>
          <p:cNvPr id="3" name="Marcador de Posição de Conteúdo 2"/>
          <p:cNvSpPr>
            <a:spLocks noGrp="1"/>
          </p:cNvSpPr>
          <p:nvPr>
            <p:ph idx="1"/>
          </p:nvPr>
        </p:nvSpPr>
        <p:spPr>
          <a:xfrm>
            <a:off x="995640" y="825159"/>
            <a:ext cx="10777380" cy="5498757"/>
          </a:xfrm>
        </p:spPr>
        <p:txBody>
          <a:bodyPr>
            <a:normAutofit/>
          </a:bodyPr>
          <a:lstStyle/>
          <a:p>
            <a:endParaRPr lang="en-US" dirty="0" smtClean="0"/>
          </a:p>
          <a:p>
            <a:pPr marL="0" indent="0">
              <a:buNone/>
            </a:pPr>
            <a:endParaRPr lang="en-US" sz="1900" dirty="0" smtClean="0"/>
          </a:p>
          <a:p>
            <a:endParaRPr lang="en-US" sz="4400" dirty="0" smtClean="0"/>
          </a:p>
          <a:p>
            <a:pPr marL="0" indent="0">
              <a:buNone/>
            </a:pPr>
            <a:endParaRPr lang="en-US" sz="4400" i="1" dirty="0" smtClean="0"/>
          </a:p>
          <a:p>
            <a:pPr marL="0" indent="0">
              <a:buNone/>
            </a:pPr>
            <a:endParaRPr lang="en-US" sz="4400" i="1" dirty="0"/>
          </a:p>
        </p:txBody>
      </p:sp>
      <p:sp>
        <p:nvSpPr>
          <p:cNvPr id="14" name="CaixaDeTexto 13"/>
          <p:cNvSpPr txBox="1"/>
          <p:nvPr/>
        </p:nvSpPr>
        <p:spPr>
          <a:xfrm>
            <a:off x="5319184" y="5932256"/>
            <a:ext cx="3285957" cy="307777"/>
          </a:xfrm>
          <a:prstGeom prst="rect">
            <a:avLst/>
          </a:prstGeom>
          <a:noFill/>
        </p:spPr>
        <p:txBody>
          <a:bodyPr wrap="square" rtlCol="0">
            <a:spAutoFit/>
          </a:bodyPr>
          <a:lstStyle/>
          <a:p>
            <a:r>
              <a:rPr lang="en-US" sz="1400" smtClean="0"/>
              <a:t>Source: </a:t>
            </a:r>
            <a:r>
              <a:rPr lang="en-US" sz="1400" dirty="0" smtClean="0"/>
              <a:t>GTM Research</a:t>
            </a:r>
            <a:endParaRPr lang="en-US" sz="1400" dirty="0"/>
          </a:p>
        </p:txBody>
      </p:sp>
      <p:pic>
        <p:nvPicPr>
          <p:cNvPr id="15" name="Picture 2"/>
          <p:cNvPicPr>
            <a:picLocks noChangeAspect="1"/>
          </p:cNvPicPr>
          <p:nvPr/>
        </p:nvPicPr>
        <p:blipFill>
          <a:blip r:embed="rId3"/>
          <a:stretch>
            <a:fillRect/>
          </a:stretch>
        </p:blipFill>
        <p:spPr>
          <a:xfrm>
            <a:off x="3619790" y="1828800"/>
            <a:ext cx="3807244" cy="4103456"/>
          </a:xfrm>
          <a:prstGeom prst="rect">
            <a:avLst/>
          </a:prstGeom>
        </p:spPr>
      </p:pic>
      <p:grpSp>
        <p:nvGrpSpPr>
          <p:cNvPr id="16" name="Grupo 7"/>
          <p:cNvGrpSpPr/>
          <p:nvPr/>
        </p:nvGrpSpPr>
        <p:grpSpPr>
          <a:xfrm>
            <a:off x="830540" y="1254051"/>
            <a:ext cx="2719836" cy="4678205"/>
            <a:chOff x="6281351" y="2586384"/>
            <a:chExt cx="4806778" cy="3292505"/>
          </a:xfrm>
        </p:grpSpPr>
        <p:sp>
          <p:nvSpPr>
            <p:cNvPr id="18" name="Retângulo 17"/>
            <p:cNvSpPr/>
            <p:nvPr/>
          </p:nvSpPr>
          <p:spPr>
            <a:xfrm>
              <a:off x="6281351" y="2586384"/>
              <a:ext cx="4806778" cy="494271"/>
            </a:xfrm>
            <a:prstGeom prst="rect">
              <a:avLst/>
            </a:prstGeom>
            <a:gradFill>
              <a:gsLst>
                <a:gs pos="0">
                  <a:schemeClr val="accent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aixaDeTexto 18"/>
            <p:cNvSpPr txBox="1"/>
            <p:nvPr/>
          </p:nvSpPr>
          <p:spPr>
            <a:xfrm>
              <a:off x="6281351" y="2586384"/>
              <a:ext cx="4794423" cy="3292505"/>
            </a:xfrm>
            <a:prstGeom prst="rect">
              <a:avLst/>
            </a:prstGeom>
            <a:noFill/>
            <a:ln w="28575">
              <a:solidFill>
                <a:schemeClr val="accent1">
                  <a:shade val="50000"/>
                </a:schemeClr>
              </a:solidFill>
            </a:ln>
          </p:spPr>
          <p:txBody>
            <a:bodyPr wrap="square" rtlCol="0">
              <a:spAutoFit/>
            </a:bodyPr>
            <a:lstStyle/>
            <a:p>
              <a:pPr>
                <a:buClr>
                  <a:schemeClr val="accent1"/>
                </a:buClr>
              </a:pPr>
              <a:endParaRPr lang="en-US" sz="1000" b="1" dirty="0" smtClean="0"/>
            </a:p>
            <a:p>
              <a:pPr>
                <a:buClr>
                  <a:schemeClr val="accent1"/>
                </a:buClr>
              </a:pPr>
              <a:r>
                <a:rPr lang="en-US" sz="1600" b="1" dirty="0" smtClean="0"/>
                <a:t>New Electricity Paradigm</a:t>
              </a:r>
              <a:endParaRPr lang="en-US" sz="1600" dirty="0" smtClean="0"/>
            </a:p>
            <a:p>
              <a:pPr>
                <a:buClr>
                  <a:schemeClr val="accent1"/>
                </a:buClr>
              </a:pPr>
              <a:endParaRPr lang="en-US" sz="1600" dirty="0" smtClean="0"/>
            </a:p>
            <a:p>
              <a:pPr>
                <a:buClr>
                  <a:schemeClr val="accent1"/>
                </a:buClr>
              </a:pPr>
              <a:endParaRPr lang="en-US" sz="1600" dirty="0" smtClean="0"/>
            </a:p>
            <a:p>
              <a:pPr marL="285750" indent="-285750">
                <a:buClr>
                  <a:schemeClr val="accent1"/>
                </a:buClr>
                <a:buFont typeface="Wingdings" charset="2"/>
                <a:buChar char="§"/>
              </a:pPr>
              <a:r>
                <a:rPr lang="en-US" sz="1600" dirty="0" smtClean="0"/>
                <a:t>More Sustainable (RES)</a:t>
              </a:r>
            </a:p>
            <a:p>
              <a:pPr marL="285750" indent="-285750">
                <a:buClr>
                  <a:schemeClr val="accent1"/>
                </a:buClr>
                <a:buFont typeface="Wingdings" charset="2"/>
                <a:buChar char="§"/>
              </a:pPr>
              <a:endParaRPr lang="en-US" sz="1600" dirty="0"/>
            </a:p>
            <a:p>
              <a:pPr marL="285750" indent="-285750">
                <a:buClr>
                  <a:schemeClr val="accent1"/>
                </a:buClr>
                <a:buFont typeface="Wingdings" charset="2"/>
                <a:buChar char="§"/>
              </a:pPr>
              <a:r>
                <a:rPr lang="en-US" sz="1600" dirty="0" smtClean="0"/>
                <a:t>More efficient (e.g. DSM)</a:t>
              </a:r>
            </a:p>
            <a:p>
              <a:pPr marL="285750" indent="-285750">
                <a:buClr>
                  <a:schemeClr val="accent1"/>
                </a:buClr>
                <a:buFont typeface="Wingdings" charset="2"/>
                <a:buChar char="§"/>
              </a:pPr>
              <a:endParaRPr lang="en-US" sz="1600" dirty="0" smtClean="0"/>
            </a:p>
            <a:p>
              <a:pPr marL="285750" indent="-285750">
                <a:buClr>
                  <a:schemeClr val="accent1"/>
                </a:buClr>
                <a:buFont typeface="Wingdings" charset="2"/>
                <a:buChar char="§"/>
              </a:pPr>
              <a:r>
                <a:rPr lang="en-US" sz="1600" dirty="0" smtClean="0"/>
                <a:t>Decentralized</a:t>
              </a:r>
            </a:p>
            <a:p>
              <a:pPr marL="285750" indent="-285750">
                <a:buClr>
                  <a:schemeClr val="accent1"/>
                </a:buClr>
                <a:buFont typeface="Wingdings" charset="2"/>
                <a:buChar char="§"/>
              </a:pPr>
              <a:endParaRPr lang="en-US" sz="1600" dirty="0"/>
            </a:p>
            <a:p>
              <a:pPr marL="285750" indent="-285750">
                <a:buClr>
                  <a:schemeClr val="accent1"/>
                </a:buClr>
                <a:buFont typeface="Wingdings" charset="2"/>
                <a:buChar char="§"/>
              </a:pPr>
              <a:r>
                <a:rPr lang="en-US" sz="1600" b="1" dirty="0" smtClean="0"/>
                <a:t>Storage</a:t>
              </a:r>
            </a:p>
            <a:p>
              <a:pPr marL="285750" indent="-285750">
                <a:buClr>
                  <a:schemeClr val="accent1"/>
                </a:buClr>
                <a:buFont typeface="Wingdings" charset="2"/>
                <a:buChar char="§"/>
              </a:pPr>
              <a:endParaRPr lang="en-US" sz="1600" dirty="0"/>
            </a:p>
            <a:p>
              <a:pPr marL="285750" indent="-285750">
                <a:buClr>
                  <a:schemeClr val="accent1"/>
                </a:buClr>
                <a:buFont typeface="Wingdings" charset="2"/>
                <a:buChar char="§"/>
              </a:pPr>
              <a:r>
                <a:rPr lang="en-US" sz="1600" dirty="0" smtClean="0"/>
                <a:t>Electric Mobility</a:t>
              </a:r>
            </a:p>
            <a:p>
              <a:pPr marL="285750" indent="-285750">
                <a:buClr>
                  <a:schemeClr val="accent1"/>
                </a:buClr>
                <a:buFont typeface="Wingdings" charset="2"/>
                <a:buChar char="§"/>
              </a:pPr>
              <a:endParaRPr lang="en-US" sz="1600" dirty="0" smtClean="0"/>
            </a:p>
            <a:p>
              <a:pPr marL="285750" indent="-285750">
                <a:buClr>
                  <a:schemeClr val="accent1"/>
                </a:buClr>
                <a:buFont typeface="Wingdings" charset="2"/>
                <a:buChar char="§"/>
              </a:pPr>
              <a:r>
                <a:rPr lang="en-US" sz="1600" dirty="0"/>
                <a:t>Digital</a:t>
              </a:r>
            </a:p>
            <a:p>
              <a:pPr marL="285750" indent="-285750">
                <a:buClr>
                  <a:schemeClr val="accent1"/>
                </a:buClr>
                <a:buFont typeface="Wingdings" charset="2"/>
                <a:buChar char="§"/>
              </a:pPr>
              <a:endParaRPr lang="en-US" sz="1600" dirty="0" smtClean="0"/>
            </a:p>
            <a:p>
              <a:pPr marL="285750" indent="-285750">
                <a:buClr>
                  <a:schemeClr val="accent1"/>
                </a:buClr>
                <a:buFont typeface="Wingdings" charset="2"/>
                <a:buChar char="§"/>
              </a:pPr>
              <a:r>
                <a:rPr lang="en-US" sz="1600" dirty="0" smtClean="0"/>
                <a:t>New business players</a:t>
              </a:r>
            </a:p>
            <a:p>
              <a:pPr>
                <a:buClr>
                  <a:schemeClr val="accent1"/>
                </a:buClr>
              </a:pPr>
              <a:endParaRPr lang="en-US" sz="1600" dirty="0"/>
            </a:p>
          </p:txBody>
        </p:sp>
      </p:grpSp>
      <p:pic>
        <p:nvPicPr>
          <p:cNvPr id="4" name="Picture 3"/>
          <p:cNvPicPr>
            <a:picLocks noChangeAspect="1"/>
          </p:cNvPicPr>
          <p:nvPr/>
        </p:nvPicPr>
        <p:blipFill>
          <a:blip r:embed="rId4"/>
          <a:stretch>
            <a:fillRect/>
          </a:stretch>
        </p:blipFill>
        <p:spPr>
          <a:xfrm>
            <a:off x="7631945" y="1746928"/>
            <a:ext cx="3941555" cy="4292600"/>
          </a:xfrm>
          <a:prstGeom prst="rect">
            <a:avLst/>
          </a:prstGeom>
        </p:spPr>
      </p:pic>
      <p:sp>
        <p:nvSpPr>
          <p:cNvPr id="10" name="CaixaDeTexto 13"/>
          <p:cNvSpPr txBox="1"/>
          <p:nvPr/>
        </p:nvSpPr>
        <p:spPr>
          <a:xfrm>
            <a:off x="9602722" y="5797753"/>
            <a:ext cx="3285957" cy="307777"/>
          </a:xfrm>
          <a:prstGeom prst="rect">
            <a:avLst/>
          </a:prstGeom>
          <a:noFill/>
        </p:spPr>
        <p:txBody>
          <a:bodyPr wrap="square" rtlCol="0">
            <a:spAutoFit/>
          </a:bodyPr>
          <a:lstStyle/>
          <a:p>
            <a:r>
              <a:rPr lang="en-US" sz="1400" dirty="0" smtClean="0"/>
              <a:t>Source: The Economist</a:t>
            </a:r>
            <a:endParaRPr lang="en-US" sz="1400" dirty="0"/>
          </a:p>
        </p:txBody>
      </p:sp>
    </p:spTree>
    <p:extLst>
      <p:ext uri="{BB962C8B-B14F-4D97-AF65-F5344CB8AC3E}">
        <p14:creationId xmlns:p14="http://schemas.microsoft.com/office/powerpoint/2010/main" val="1528936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a:t>Recent trends and Business Model Innovation</a:t>
            </a:r>
            <a:br>
              <a:rPr lang="en-US" dirty="0"/>
            </a:br>
            <a:r>
              <a:rPr lang="en-US" sz="2200" dirty="0">
                <a:solidFill>
                  <a:schemeClr val="accent4"/>
                </a:solidFill>
              </a:rPr>
              <a:t>Recent trends </a:t>
            </a:r>
            <a:r>
              <a:rPr lang="en-US" dirty="0" smtClean="0"/>
              <a:t/>
            </a:r>
            <a:br>
              <a:rPr lang="en-US" dirty="0" smtClean="0"/>
            </a:br>
            <a:r>
              <a:rPr lang="en-US" dirty="0" smtClean="0"/>
              <a:t/>
            </a:r>
            <a:br>
              <a:rPr lang="en-US" dirty="0" smtClean="0"/>
            </a:br>
            <a:endParaRPr lang="en-US" dirty="0"/>
          </a:p>
        </p:txBody>
      </p:sp>
      <p:sp>
        <p:nvSpPr>
          <p:cNvPr id="3" name="Marcador de Posição de Conteúdo 2"/>
          <p:cNvSpPr>
            <a:spLocks noGrp="1"/>
          </p:cNvSpPr>
          <p:nvPr>
            <p:ph idx="1"/>
          </p:nvPr>
        </p:nvSpPr>
        <p:spPr>
          <a:xfrm>
            <a:off x="995640" y="825159"/>
            <a:ext cx="10777380" cy="5498757"/>
          </a:xfrm>
        </p:spPr>
        <p:txBody>
          <a:bodyPr>
            <a:normAutofit/>
          </a:bodyPr>
          <a:lstStyle/>
          <a:p>
            <a:endParaRPr lang="en-US" dirty="0" smtClean="0"/>
          </a:p>
          <a:p>
            <a:pPr marL="0" indent="0">
              <a:buNone/>
            </a:pPr>
            <a:endParaRPr lang="en-US" sz="1900" dirty="0" smtClean="0"/>
          </a:p>
          <a:p>
            <a:endParaRPr lang="en-US" sz="4400" dirty="0" smtClean="0"/>
          </a:p>
          <a:p>
            <a:pPr marL="0" indent="0">
              <a:buNone/>
            </a:pPr>
            <a:endParaRPr lang="en-US" sz="4400" i="1" dirty="0" smtClean="0"/>
          </a:p>
          <a:p>
            <a:pPr marL="0" indent="0">
              <a:buNone/>
            </a:pPr>
            <a:endParaRPr lang="en-US" sz="4400" i="1" dirty="0"/>
          </a:p>
        </p:txBody>
      </p:sp>
      <p:pic>
        <p:nvPicPr>
          <p:cNvPr id="14" name="Picture 2"/>
          <p:cNvPicPr>
            <a:picLocks noChangeAspect="1"/>
          </p:cNvPicPr>
          <p:nvPr/>
        </p:nvPicPr>
        <p:blipFill>
          <a:blip r:embed="rId3"/>
          <a:stretch>
            <a:fillRect/>
          </a:stretch>
        </p:blipFill>
        <p:spPr>
          <a:xfrm>
            <a:off x="4165783" y="1263680"/>
            <a:ext cx="2895417" cy="1647561"/>
          </a:xfrm>
          <a:prstGeom prst="rect">
            <a:avLst/>
          </a:prstGeom>
        </p:spPr>
      </p:pic>
      <p:pic>
        <p:nvPicPr>
          <p:cNvPr id="15" name="Picture 8"/>
          <p:cNvPicPr>
            <a:picLocks noChangeAspect="1"/>
          </p:cNvPicPr>
          <p:nvPr/>
        </p:nvPicPr>
        <p:blipFill>
          <a:blip r:embed="rId4"/>
          <a:stretch>
            <a:fillRect/>
          </a:stretch>
        </p:blipFill>
        <p:spPr>
          <a:xfrm>
            <a:off x="4165783" y="3032471"/>
            <a:ext cx="2895417" cy="1788079"/>
          </a:xfrm>
          <a:prstGeom prst="rect">
            <a:avLst/>
          </a:prstGeom>
        </p:spPr>
      </p:pic>
      <p:pic>
        <p:nvPicPr>
          <p:cNvPr id="16" name="Picture 2"/>
          <p:cNvPicPr>
            <a:picLocks noChangeAspect="1"/>
          </p:cNvPicPr>
          <p:nvPr/>
        </p:nvPicPr>
        <p:blipFill>
          <a:blip r:embed="rId5"/>
          <a:stretch>
            <a:fillRect/>
          </a:stretch>
        </p:blipFill>
        <p:spPr>
          <a:xfrm>
            <a:off x="4165783" y="4964303"/>
            <a:ext cx="2895417" cy="1642032"/>
          </a:xfrm>
          <a:prstGeom prst="rect">
            <a:avLst/>
          </a:prstGeom>
        </p:spPr>
      </p:pic>
      <p:sp>
        <p:nvSpPr>
          <p:cNvPr id="17" name="Content Placeholder 4"/>
          <p:cNvSpPr txBox="1">
            <a:spLocks/>
          </p:cNvSpPr>
          <p:nvPr/>
        </p:nvSpPr>
        <p:spPr>
          <a:xfrm>
            <a:off x="7061200" y="1263680"/>
            <a:ext cx="5130800" cy="454111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smtClean="0"/>
              <a:t>Digital Grid Management+ Smart Meeters =  Unprecedented sets of </a:t>
            </a:r>
            <a:r>
              <a:rPr lang="en-US" i="1" dirty="0" smtClean="0"/>
              <a:t>Real Time </a:t>
            </a:r>
            <a:r>
              <a:rPr lang="en-US" dirty="0" smtClean="0"/>
              <a:t>Data</a:t>
            </a:r>
          </a:p>
          <a:p>
            <a:pPr lvl="1"/>
            <a:endParaRPr lang="en-US" sz="1800" dirty="0" smtClean="0"/>
          </a:p>
          <a:p>
            <a:r>
              <a:rPr lang="en-US" sz="2000" dirty="0" smtClean="0"/>
              <a:t>Shift in the operative management paradigm:</a:t>
            </a:r>
          </a:p>
          <a:p>
            <a:pPr lvl="1"/>
            <a:r>
              <a:rPr lang="en-US" sz="1800" dirty="0" smtClean="0"/>
              <a:t>Easier/ Faster detection of system flaws &amp; faster corrections (Self-repairing systems)</a:t>
            </a:r>
          </a:p>
          <a:p>
            <a:pPr lvl="1"/>
            <a:r>
              <a:rPr lang="en-US" sz="1800" dirty="0" smtClean="0"/>
              <a:t>Reduction in technical losses</a:t>
            </a:r>
          </a:p>
          <a:p>
            <a:pPr lvl="1"/>
            <a:r>
              <a:rPr lang="en-US" sz="1800" dirty="0" smtClean="0"/>
              <a:t>Huge investments are needed to build the smart grid</a:t>
            </a:r>
          </a:p>
          <a:p>
            <a:pPr lvl="1"/>
            <a:r>
              <a:rPr lang="en-US" sz="1800" dirty="0" smtClean="0"/>
              <a:t>Need for more coordination between TSO &amp; DSO)</a:t>
            </a:r>
          </a:p>
          <a:p>
            <a:pPr lvl="1"/>
            <a:r>
              <a:rPr lang="en-US" sz="1800" dirty="0" smtClean="0"/>
              <a:t>Shift in the key resources (human capital, data management, cybersecurity)</a:t>
            </a:r>
          </a:p>
          <a:p>
            <a:pPr marL="0" indent="0">
              <a:buNone/>
            </a:pPr>
            <a:endParaRPr lang="en-US" dirty="0" smtClean="0"/>
          </a:p>
          <a:p>
            <a:pPr marL="0" indent="0">
              <a:buNone/>
            </a:pPr>
            <a:endParaRPr lang="en-US" dirty="0"/>
          </a:p>
        </p:txBody>
      </p:sp>
      <p:grpSp>
        <p:nvGrpSpPr>
          <p:cNvPr id="18" name="Grupo 7"/>
          <p:cNvGrpSpPr/>
          <p:nvPr/>
        </p:nvGrpSpPr>
        <p:grpSpPr>
          <a:xfrm>
            <a:off x="830540" y="1254051"/>
            <a:ext cx="2719836" cy="4678205"/>
            <a:chOff x="6281351" y="2586384"/>
            <a:chExt cx="4806778" cy="3292505"/>
          </a:xfrm>
        </p:grpSpPr>
        <p:sp>
          <p:nvSpPr>
            <p:cNvPr id="19" name="Retângulo 18"/>
            <p:cNvSpPr/>
            <p:nvPr/>
          </p:nvSpPr>
          <p:spPr>
            <a:xfrm>
              <a:off x="6281351" y="2586384"/>
              <a:ext cx="4806778" cy="494271"/>
            </a:xfrm>
            <a:prstGeom prst="rect">
              <a:avLst/>
            </a:prstGeom>
            <a:gradFill>
              <a:gsLst>
                <a:gs pos="0">
                  <a:schemeClr val="accent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aixaDeTexto 19"/>
            <p:cNvSpPr txBox="1"/>
            <p:nvPr/>
          </p:nvSpPr>
          <p:spPr>
            <a:xfrm>
              <a:off x="6281351" y="2586384"/>
              <a:ext cx="4794423" cy="3292505"/>
            </a:xfrm>
            <a:prstGeom prst="rect">
              <a:avLst/>
            </a:prstGeom>
            <a:noFill/>
            <a:ln w="28575">
              <a:solidFill>
                <a:schemeClr val="accent1">
                  <a:shade val="50000"/>
                </a:schemeClr>
              </a:solidFill>
            </a:ln>
          </p:spPr>
          <p:txBody>
            <a:bodyPr wrap="square" rtlCol="0">
              <a:spAutoFit/>
            </a:bodyPr>
            <a:lstStyle/>
            <a:p>
              <a:pPr>
                <a:buClr>
                  <a:schemeClr val="accent1"/>
                </a:buClr>
              </a:pPr>
              <a:endParaRPr lang="en-US" sz="1000" b="1" dirty="0" smtClean="0"/>
            </a:p>
            <a:p>
              <a:pPr>
                <a:buClr>
                  <a:schemeClr val="accent1"/>
                </a:buClr>
              </a:pPr>
              <a:r>
                <a:rPr lang="en-US" sz="1600" b="1" dirty="0" smtClean="0"/>
                <a:t>New Electricity Paradigm</a:t>
              </a:r>
              <a:endParaRPr lang="en-US" sz="1600" dirty="0" smtClean="0"/>
            </a:p>
            <a:p>
              <a:pPr>
                <a:buClr>
                  <a:schemeClr val="accent1"/>
                </a:buClr>
              </a:pPr>
              <a:endParaRPr lang="en-US" sz="1600" dirty="0" smtClean="0"/>
            </a:p>
            <a:p>
              <a:pPr>
                <a:buClr>
                  <a:schemeClr val="accent1"/>
                </a:buClr>
              </a:pPr>
              <a:endParaRPr lang="en-US" sz="1600" dirty="0" smtClean="0"/>
            </a:p>
            <a:p>
              <a:pPr marL="285750" indent="-285750">
                <a:buClr>
                  <a:schemeClr val="accent1"/>
                </a:buClr>
                <a:buFont typeface="Wingdings" charset="2"/>
                <a:buChar char="§"/>
              </a:pPr>
              <a:r>
                <a:rPr lang="en-US" sz="1600" dirty="0" smtClean="0"/>
                <a:t>More Sustainable (RES)</a:t>
              </a:r>
            </a:p>
            <a:p>
              <a:pPr marL="285750" indent="-285750">
                <a:buClr>
                  <a:schemeClr val="accent1"/>
                </a:buClr>
                <a:buFont typeface="Wingdings" charset="2"/>
                <a:buChar char="§"/>
              </a:pPr>
              <a:endParaRPr lang="en-US" sz="1600" dirty="0"/>
            </a:p>
            <a:p>
              <a:pPr marL="285750" indent="-285750">
                <a:buClr>
                  <a:schemeClr val="accent1"/>
                </a:buClr>
                <a:buFont typeface="Wingdings" charset="2"/>
                <a:buChar char="§"/>
              </a:pPr>
              <a:r>
                <a:rPr lang="en-US" sz="1600" dirty="0" smtClean="0"/>
                <a:t>More efficient (e.g. DSM)</a:t>
              </a:r>
            </a:p>
            <a:p>
              <a:pPr marL="285750" indent="-285750">
                <a:buClr>
                  <a:schemeClr val="accent1"/>
                </a:buClr>
                <a:buFont typeface="Wingdings" charset="2"/>
                <a:buChar char="§"/>
              </a:pPr>
              <a:endParaRPr lang="en-US" sz="1600" dirty="0" smtClean="0"/>
            </a:p>
            <a:p>
              <a:pPr marL="285750" indent="-285750">
                <a:buClr>
                  <a:schemeClr val="accent1"/>
                </a:buClr>
                <a:buFont typeface="Wingdings" charset="2"/>
                <a:buChar char="§"/>
              </a:pPr>
              <a:r>
                <a:rPr lang="en-US" sz="1600" dirty="0" smtClean="0"/>
                <a:t>Decentralized</a:t>
              </a:r>
            </a:p>
            <a:p>
              <a:pPr marL="285750" indent="-285750">
                <a:buClr>
                  <a:schemeClr val="accent1"/>
                </a:buClr>
                <a:buFont typeface="Wingdings" charset="2"/>
                <a:buChar char="§"/>
              </a:pPr>
              <a:endParaRPr lang="en-US" sz="1600" dirty="0"/>
            </a:p>
            <a:p>
              <a:pPr marL="285750" indent="-285750">
                <a:buClr>
                  <a:schemeClr val="accent1"/>
                </a:buClr>
                <a:buFont typeface="Wingdings" charset="2"/>
                <a:buChar char="§"/>
              </a:pPr>
              <a:r>
                <a:rPr lang="en-US" sz="1600" dirty="0" smtClean="0"/>
                <a:t>Storage</a:t>
              </a:r>
            </a:p>
            <a:p>
              <a:pPr marL="285750" indent="-285750">
                <a:buClr>
                  <a:schemeClr val="accent1"/>
                </a:buClr>
                <a:buFont typeface="Wingdings" charset="2"/>
                <a:buChar char="§"/>
              </a:pPr>
              <a:endParaRPr lang="en-US" sz="1600" dirty="0"/>
            </a:p>
            <a:p>
              <a:pPr marL="285750" indent="-285750">
                <a:buClr>
                  <a:schemeClr val="accent1"/>
                </a:buClr>
                <a:buFont typeface="Wingdings" charset="2"/>
                <a:buChar char="§"/>
              </a:pPr>
              <a:r>
                <a:rPr lang="en-US" sz="1600" dirty="0" smtClean="0"/>
                <a:t>Electric Mobility</a:t>
              </a:r>
            </a:p>
            <a:p>
              <a:pPr marL="285750" indent="-285750">
                <a:buClr>
                  <a:schemeClr val="accent1"/>
                </a:buClr>
                <a:buFont typeface="Wingdings" charset="2"/>
                <a:buChar char="§"/>
              </a:pPr>
              <a:endParaRPr lang="en-US" sz="1600" b="1" dirty="0" smtClean="0"/>
            </a:p>
            <a:p>
              <a:pPr marL="285750" indent="-285750">
                <a:buClr>
                  <a:schemeClr val="accent1"/>
                </a:buClr>
                <a:buFont typeface="Wingdings" charset="2"/>
                <a:buChar char="§"/>
              </a:pPr>
              <a:r>
                <a:rPr lang="en-US" sz="1600" b="1" dirty="0"/>
                <a:t>Digital</a:t>
              </a:r>
            </a:p>
            <a:p>
              <a:pPr marL="285750" indent="-285750">
                <a:buClr>
                  <a:schemeClr val="accent1"/>
                </a:buClr>
                <a:buFont typeface="Wingdings" charset="2"/>
                <a:buChar char="§"/>
              </a:pPr>
              <a:endParaRPr lang="en-US" sz="1600" dirty="0" smtClean="0"/>
            </a:p>
            <a:p>
              <a:pPr marL="285750" indent="-285750">
                <a:buClr>
                  <a:schemeClr val="accent1"/>
                </a:buClr>
                <a:buFont typeface="Wingdings" charset="2"/>
                <a:buChar char="§"/>
              </a:pPr>
              <a:r>
                <a:rPr lang="en-US" sz="1600" dirty="0" smtClean="0"/>
                <a:t>New business players</a:t>
              </a:r>
            </a:p>
            <a:p>
              <a:pPr>
                <a:buClr>
                  <a:schemeClr val="accent1"/>
                </a:buClr>
              </a:pPr>
              <a:endParaRPr lang="en-US" sz="1600" dirty="0"/>
            </a:p>
          </p:txBody>
        </p:sp>
      </p:grpSp>
    </p:spTree>
    <p:extLst>
      <p:ext uri="{BB962C8B-B14F-4D97-AF65-F5344CB8AC3E}">
        <p14:creationId xmlns:p14="http://schemas.microsoft.com/office/powerpoint/2010/main" val="1292906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a:t>Recent trends and Business Model Innovation</a:t>
            </a:r>
            <a:br>
              <a:rPr lang="en-US" dirty="0"/>
            </a:br>
            <a:r>
              <a:rPr lang="en-US" sz="2200" dirty="0">
                <a:solidFill>
                  <a:schemeClr val="accent4"/>
                </a:solidFill>
              </a:rPr>
              <a:t>Recent trends </a:t>
            </a:r>
            <a:r>
              <a:rPr lang="en-US" dirty="0" smtClean="0"/>
              <a:t/>
            </a:r>
            <a:br>
              <a:rPr lang="en-US" dirty="0" smtClean="0"/>
            </a:br>
            <a:r>
              <a:rPr lang="en-US" dirty="0" smtClean="0"/>
              <a:t/>
            </a:r>
            <a:br>
              <a:rPr lang="en-US" dirty="0" smtClean="0"/>
            </a:br>
            <a:endParaRPr lang="en-US" dirty="0"/>
          </a:p>
        </p:txBody>
      </p:sp>
      <p:sp>
        <p:nvSpPr>
          <p:cNvPr id="3" name="Marcador de Posição de Conteúdo 2"/>
          <p:cNvSpPr>
            <a:spLocks noGrp="1"/>
          </p:cNvSpPr>
          <p:nvPr>
            <p:ph idx="1"/>
          </p:nvPr>
        </p:nvSpPr>
        <p:spPr>
          <a:xfrm>
            <a:off x="995640" y="825159"/>
            <a:ext cx="10777380" cy="5498757"/>
          </a:xfrm>
        </p:spPr>
        <p:txBody>
          <a:bodyPr>
            <a:normAutofit/>
          </a:bodyPr>
          <a:lstStyle/>
          <a:p>
            <a:endParaRPr lang="en-US" dirty="0" smtClean="0"/>
          </a:p>
          <a:p>
            <a:pPr marL="0" indent="0">
              <a:buNone/>
            </a:pPr>
            <a:endParaRPr lang="en-US" sz="1900" dirty="0" smtClean="0"/>
          </a:p>
          <a:p>
            <a:endParaRPr lang="en-US" sz="4400" dirty="0" smtClean="0"/>
          </a:p>
          <a:p>
            <a:pPr marL="0" indent="0">
              <a:buNone/>
            </a:pPr>
            <a:endParaRPr lang="en-US" sz="4400" i="1" dirty="0" smtClean="0"/>
          </a:p>
          <a:p>
            <a:pPr marL="0" indent="0">
              <a:buNone/>
            </a:pPr>
            <a:endParaRPr lang="en-US" sz="4400" i="1" dirty="0"/>
          </a:p>
        </p:txBody>
      </p:sp>
      <p:sp>
        <p:nvSpPr>
          <p:cNvPr id="17" name="Content Placeholder 4"/>
          <p:cNvSpPr txBox="1">
            <a:spLocks/>
          </p:cNvSpPr>
          <p:nvPr/>
        </p:nvSpPr>
        <p:spPr>
          <a:xfrm>
            <a:off x="8480166" y="3171333"/>
            <a:ext cx="3611158" cy="454111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smtClean="0"/>
              <a:t>New business lines</a:t>
            </a:r>
          </a:p>
          <a:p>
            <a:pPr lvl="1"/>
            <a:r>
              <a:rPr lang="en-US" sz="1800" dirty="0" smtClean="0"/>
              <a:t>System reliability services</a:t>
            </a:r>
          </a:p>
          <a:p>
            <a:pPr lvl="1"/>
            <a:r>
              <a:rPr lang="en-US" sz="1800" dirty="0" smtClean="0"/>
              <a:t>Energy efficiency services</a:t>
            </a:r>
          </a:p>
          <a:p>
            <a:pPr lvl="1"/>
            <a:r>
              <a:rPr lang="en-US" sz="1800" dirty="0" smtClean="0"/>
              <a:t>Big Data &amp; Internet of Things </a:t>
            </a:r>
            <a:r>
              <a:rPr lang="mr-IN" sz="1800" dirty="0" smtClean="0"/>
              <a:t>–</a:t>
            </a:r>
            <a:r>
              <a:rPr lang="en-US" sz="1800" dirty="0" smtClean="0"/>
              <a:t> New business Models</a:t>
            </a:r>
          </a:p>
        </p:txBody>
      </p:sp>
      <p:sp>
        <p:nvSpPr>
          <p:cNvPr id="11" name="CaixaDeTexto 13"/>
          <p:cNvSpPr txBox="1"/>
          <p:nvPr/>
        </p:nvSpPr>
        <p:spPr>
          <a:xfrm>
            <a:off x="4221380" y="5932256"/>
            <a:ext cx="4640417" cy="307777"/>
          </a:xfrm>
          <a:prstGeom prst="rect">
            <a:avLst/>
          </a:prstGeom>
          <a:noFill/>
        </p:spPr>
        <p:txBody>
          <a:bodyPr wrap="square" rtlCol="0">
            <a:spAutoFit/>
          </a:bodyPr>
          <a:lstStyle/>
          <a:p>
            <a:r>
              <a:rPr lang="en-US" sz="1400" dirty="0" smtClean="0"/>
              <a:t>Source: McKinsey</a:t>
            </a:r>
            <a:endParaRPr lang="en-US" sz="1400" dirty="0"/>
          </a:p>
        </p:txBody>
      </p:sp>
      <p:pic>
        <p:nvPicPr>
          <p:cNvPr id="12" name="Picture 3"/>
          <p:cNvPicPr>
            <a:picLocks noChangeAspect="1"/>
          </p:cNvPicPr>
          <p:nvPr/>
        </p:nvPicPr>
        <p:blipFill>
          <a:blip r:embed="rId3"/>
          <a:stretch>
            <a:fillRect/>
          </a:stretch>
        </p:blipFill>
        <p:spPr>
          <a:xfrm>
            <a:off x="3861689" y="1759085"/>
            <a:ext cx="4737011" cy="4068257"/>
          </a:xfrm>
          <a:prstGeom prst="rect">
            <a:avLst/>
          </a:prstGeom>
        </p:spPr>
      </p:pic>
      <p:sp>
        <p:nvSpPr>
          <p:cNvPr id="13" name="CaixaDeTexto 13"/>
          <p:cNvSpPr txBox="1"/>
          <p:nvPr/>
        </p:nvSpPr>
        <p:spPr>
          <a:xfrm>
            <a:off x="4427423" y="1590471"/>
            <a:ext cx="5029064" cy="307777"/>
          </a:xfrm>
          <a:prstGeom prst="rect">
            <a:avLst/>
          </a:prstGeom>
          <a:noFill/>
        </p:spPr>
        <p:txBody>
          <a:bodyPr wrap="square" rtlCol="0">
            <a:spAutoFit/>
          </a:bodyPr>
          <a:lstStyle/>
          <a:p>
            <a:r>
              <a:rPr lang="en-US" sz="1400" dirty="0" smtClean="0"/>
              <a:t>Big data: ease of capture and potential value</a:t>
            </a:r>
            <a:endParaRPr lang="en-US" sz="1400" dirty="0"/>
          </a:p>
        </p:txBody>
      </p:sp>
      <p:grpSp>
        <p:nvGrpSpPr>
          <p:cNvPr id="18" name="Grupo 7"/>
          <p:cNvGrpSpPr/>
          <p:nvPr/>
        </p:nvGrpSpPr>
        <p:grpSpPr>
          <a:xfrm>
            <a:off x="830540" y="1254051"/>
            <a:ext cx="2719836" cy="4678205"/>
            <a:chOff x="6281351" y="2586384"/>
            <a:chExt cx="4806778" cy="3292505"/>
          </a:xfrm>
        </p:grpSpPr>
        <p:sp>
          <p:nvSpPr>
            <p:cNvPr id="19" name="Retângulo 18"/>
            <p:cNvSpPr/>
            <p:nvPr/>
          </p:nvSpPr>
          <p:spPr>
            <a:xfrm>
              <a:off x="6281351" y="2586384"/>
              <a:ext cx="4806778" cy="494271"/>
            </a:xfrm>
            <a:prstGeom prst="rect">
              <a:avLst/>
            </a:prstGeom>
            <a:gradFill>
              <a:gsLst>
                <a:gs pos="0">
                  <a:schemeClr val="accent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aixaDeTexto 19"/>
            <p:cNvSpPr txBox="1"/>
            <p:nvPr/>
          </p:nvSpPr>
          <p:spPr>
            <a:xfrm>
              <a:off x="6281351" y="2586384"/>
              <a:ext cx="4794423" cy="3292505"/>
            </a:xfrm>
            <a:prstGeom prst="rect">
              <a:avLst/>
            </a:prstGeom>
            <a:noFill/>
            <a:ln w="28575">
              <a:solidFill>
                <a:schemeClr val="accent1">
                  <a:shade val="50000"/>
                </a:schemeClr>
              </a:solidFill>
            </a:ln>
          </p:spPr>
          <p:txBody>
            <a:bodyPr wrap="square" rtlCol="0">
              <a:spAutoFit/>
            </a:bodyPr>
            <a:lstStyle/>
            <a:p>
              <a:pPr>
                <a:buClr>
                  <a:schemeClr val="accent1"/>
                </a:buClr>
              </a:pPr>
              <a:endParaRPr lang="en-US" sz="1000" b="1" dirty="0" smtClean="0"/>
            </a:p>
            <a:p>
              <a:pPr>
                <a:buClr>
                  <a:schemeClr val="accent1"/>
                </a:buClr>
              </a:pPr>
              <a:r>
                <a:rPr lang="en-US" sz="1600" b="1" dirty="0" smtClean="0"/>
                <a:t>New Electricity Paradigm</a:t>
              </a:r>
              <a:endParaRPr lang="en-US" sz="1600" dirty="0" smtClean="0"/>
            </a:p>
            <a:p>
              <a:pPr>
                <a:buClr>
                  <a:schemeClr val="accent1"/>
                </a:buClr>
              </a:pPr>
              <a:endParaRPr lang="en-US" sz="1600" dirty="0" smtClean="0"/>
            </a:p>
            <a:p>
              <a:pPr>
                <a:buClr>
                  <a:schemeClr val="accent1"/>
                </a:buClr>
              </a:pPr>
              <a:endParaRPr lang="en-US" sz="1600" dirty="0" smtClean="0"/>
            </a:p>
            <a:p>
              <a:pPr marL="285750" indent="-285750">
                <a:buClr>
                  <a:schemeClr val="accent1"/>
                </a:buClr>
                <a:buFont typeface="Wingdings" charset="2"/>
                <a:buChar char="§"/>
              </a:pPr>
              <a:r>
                <a:rPr lang="en-US" sz="1600" dirty="0" smtClean="0"/>
                <a:t>More Sustainable (RES)</a:t>
              </a:r>
            </a:p>
            <a:p>
              <a:pPr marL="285750" indent="-285750">
                <a:buClr>
                  <a:schemeClr val="accent1"/>
                </a:buClr>
                <a:buFont typeface="Wingdings" charset="2"/>
                <a:buChar char="§"/>
              </a:pPr>
              <a:endParaRPr lang="en-US" sz="1600" dirty="0"/>
            </a:p>
            <a:p>
              <a:pPr marL="285750" indent="-285750">
                <a:buClr>
                  <a:schemeClr val="accent1"/>
                </a:buClr>
                <a:buFont typeface="Wingdings" charset="2"/>
                <a:buChar char="§"/>
              </a:pPr>
              <a:r>
                <a:rPr lang="en-US" sz="1600" dirty="0" smtClean="0"/>
                <a:t>More efficient (e.g. DSM)</a:t>
              </a:r>
            </a:p>
            <a:p>
              <a:pPr marL="285750" indent="-285750">
                <a:buClr>
                  <a:schemeClr val="accent1"/>
                </a:buClr>
                <a:buFont typeface="Wingdings" charset="2"/>
                <a:buChar char="§"/>
              </a:pPr>
              <a:endParaRPr lang="en-US" sz="1600" dirty="0" smtClean="0"/>
            </a:p>
            <a:p>
              <a:pPr marL="285750" indent="-285750">
                <a:buClr>
                  <a:schemeClr val="accent1"/>
                </a:buClr>
                <a:buFont typeface="Wingdings" charset="2"/>
                <a:buChar char="§"/>
              </a:pPr>
              <a:r>
                <a:rPr lang="en-US" sz="1600" dirty="0" smtClean="0"/>
                <a:t>Decentralized</a:t>
              </a:r>
            </a:p>
            <a:p>
              <a:pPr marL="285750" indent="-285750">
                <a:buClr>
                  <a:schemeClr val="accent1"/>
                </a:buClr>
                <a:buFont typeface="Wingdings" charset="2"/>
                <a:buChar char="§"/>
              </a:pPr>
              <a:endParaRPr lang="en-US" sz="1600" dirty="0"/>
            </a:p>
            <a:p>
              <a:pPr marL="285750" indent="-285750">
                <a:buClr>
                  <a:schemeClr val="accent1"/>
                </a:buClr>
                <a:buFont typeface="Wingdings" charset="2"/>
                <a:buChar char="§"/>
              </a:pPr>
              <a:r>
                <a:rPr lang="en-US" sz="1600" dirty="0" smtClean="0"/>
                <a:t>Storage</a:t>
              </a:r>
            </a:p>
            <a:p>
              <a:pPr marL="285750" indent="-285750">
                <a:buClr>
                  <a:schemeClr val="accent1"/>
                </a:buClr>
                <a:buFont typeface="Wingdings" charset="2"/>
                <a:buChar char="§"/>
              </a:pPr>
              <a:endParaRPr lang="en-US" sz="1600" dirty="0"/>
            </a:p>
            <a:p>
              <a:pPr marL="285750" indent="-285750">
                <a:buClr>
                  <a:schemeClr val="accent1"/>
                </a:buClr>
                <a:buFont typeface="Wingdings" charset="2"/>
                <a:buChar char="§"/>
              </a:pPr>
              <a:r>
                <a:rPr lang="en-US" sz="1600" dirty="0" smtClean="0"/>
                <a:t>Electric Mobility</a:t>
              </a:r>
            </a:p>
            <a:p>
              <a:pPr marL="285750" indent="-285750">
                <a:buClr>
                  <a:schemeClr val="accent1"/>
                </a:buClr>
                <a:buFont typeface="Wingdings" charset="2"/>
                <a:buChar char="§"/>
              </a:pPr>
              <a:endParaRPr lang="en-US" sz="1600" dirty="0" smtClean="0"/>
            </a:p>
            <a:p>
              <a:pPr marL="285750" indent="-285750">
                <a:buClr>
                  <a:schemeClr val="accent1"/>
                </a:buClr>
                <a:buFont typeface="Wingdings" charset="2"/>
                <a:buChar char="§"/>
              </a:pPr>
              <a:r>
                <a:rPr lang="en-US" sz="1600" b="1" dirty="0"/>
                <a:t>Digital</a:t>
              </a:r>
            </a:p>
            <a:p>
              <a:pPr marL="285750" indent="-285750">
                <a:buClr>
                  <a:schemeClr val="accent1"/>
                </a:buClr>
                <a:buFont typeface="Wingdings" charset="2"/>
                <a:buChar char="§"/>
              </a:pPr>
              <a:endParaRPr lang="en-US" sz="1600" dirty="0" smtClean="0"/>
            </a:p>
            <a:p>
              <a:pPr marL="285750" indent="-285750">
                <a:buClr>
                  <a:schemeClr val="accent1"/>
                </a:buClr>
                <a:buFont typeface="Wingdings" charset="2"/>
                <a:buChar char="§"/>
              </a:pPr>
              <a:r>
                <a:rPr lang="en-US" sz="1600" dirty="0" smtClean="0"/>
                <a:t>New business players</a:t>
              </a:r>
            </a:p>
            <a:p>
              <a:pPr>
                <a:buClr>
                  <a:schemeClr val="accent1"/>
                </a:buClr>
              </a:pPr>
              <a:endParaRPr lang="en-US" sz="1600" dirty="0"/>
            </a:p>
          </p:txBody>
        </p:sp>
      </p:grpSp>
    </p:spTree>
    <p:extLst>
      <p:ext uri="{BB962C8B-B14F-4D97-AF65-F5344CB8AC3E}">
        <p14:creationId xmlns:p14="http://schemas.microsoft.com/office/powerpoint/2010/main" val="134109222"/>
      </p:ext>
    </p:extLst>
  </p:cSld>
  <p:clrMapOvr>
    <a:masterClrMapping/>
  </p:clrMapOvr>
  <p:timing>
    <p:tnLst>
      <p:par>
        <p:cTn id="1" dur="indefinite" restart="never" nodeType="tmRoot"/>
      </p:par>
    </p:tnLst>
  </p:timing>
</p:sld>
</file>

<file path=ppt/theme/theme1.xml><?xml version="1.0" encoding="utf-8"?>
<a:theme xmlns:a="http://schemas.openxmlformats.org/drawingml/2006/main" name="Aspeto">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speto">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speto">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3035</TotalTime>
  <Words>1653</Words>
  <Application>Microsoft Macintosh PowerPoint</Application>
  <PresentationFormat>Widescreen</PresentationFormat>
  <Paragraphs>455</Paragraphs>
  <Slides>28</Slides>
  <Notes>28</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9" baseType="lpstr">
      <vt:lpstr>Adobe Caslon Pro</vt:lpstr>
      <vt:lpstr>Calibri</vt:lpstr>
      <vt:lpstr>Mangal</vt:lpstr>
      <vt:lpstr>ＭＳ 明朝</vt:lpstr>
      <vt:lpstr>Times New Roman</vt:lpstr>
      <vt:lpstr>Trebuchet MS</vt:lpstr>
      <vt:lpstr>Wingdings</vt:lpstr>
      <vt:lpstr>Wingdings 3</vt:lpstr>
      <vt:lpstr>Arial</vt:lpstr>
      <vt:lpstr>Aspeto</vt:lpstr>
      <vt:lpstr>Document</vt:lpstr>
      <vt:lpstr>Electricity markets: trends and future perspectives </vt:lpstr>
      <vt:lpstr>Outline of the Presentation </vt:lpstr>
      <vt:lpstr>Introduction Going from a unidirectional value chain....  </vt:lpstr>
      <vt:lpstr>Introduction ... to a smart grid system based on Distributed Energy Resources  </vt:lpstr>
      <vt:lpstr>Recent trends and Business Model Innovation Recent trends  </vt:lpstr>
      <vt:lpstr>Recent trends and Business Model Innovation Recent trends   </vt:lpstr>
      <vt:lpstr>Recent trends and Business Model Innovation Recent trends   </vt:lpstr>
      <vt:lpstr>Recent trends and Business Model Innovation Recent trends   </vt:lpstr>
      <vt:lpstr>Recent trends and Business Model Innovation Recent trends   </vt:lpstr>
      <vt:lpstr>Recent trends and Business Model Innovation Recent trends   </vt:lpstr>
      <vt:lpstr>Recent trends and Business Model Innovation Recent trends   </vt:lpstr>
      <vt:lpstr>Recent trends and Business Model Innovation Recent trends   </vt:lpstr>
      <vt:lpstr>Electricity markets Current Challenges (The European case)  </vt:lpstr>
      <vt:lpstr>Electricity markets Current Challenges (The European case)  </vt:lpstr>
      <vt:lpstr>PowerPoint Presentation</vt:lpstr>
      <vt:lpstr>Electricity markets Current Challenges (The European case)  </vt:lpstr>
      <vt:lpstr>Electricity markets Future challenges </vt:lpstr>
      <vt:lpstr>Recent trends and Business Model Innovation Business Model Innovation</vt:lpstr>
      <vt:lpstr>Recent trends and Business Model Innovation Business Model Innovation </vt:lpstr>
      <vt:lpstr>Regulatory challenges Utilities’ Death Spiral</vt:lpstr>
      <vt:lpstr>Regulatory challenges Balancing Solar PV incentives &amp; Utilities financial viability  </vt:lpstr>
      <vt:lpstr>Regulatory challenges Redesigning conventional tools: tariff structure</vt:lpstr>
      <vt:lpstr>Regulatory challenges Redesigning conventional tools: tariff structure</vt:lpstr>
      <vt:lpstr>Regulatory challenges Redesigning conventional tools: new market design</vt:lpstr>
      <vt:lpstr>Regulatory challenges Redesigning conventional tools: new market design</vt:lpstr>
      <vt:lpstr>Regulatory challenges Redesigning conventional tools: new market design</vt:lpstr>
      <vt:lpstr>Conclusion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Modelos de Contratação e comercialização de energia elétrica:   dinâmicas regulatórias Brasil e Portugal</dc:title>
  <dc:creator>Joana Resende</dc:creator>
  <cp:lastModifiedBy>Usuário do Microsoft Office</cp:lastModifiedBy>
  <cp:revision>361</cp:revision>
  <cp:lastPrinted>2018-02-08T09:46:13Z</cp:lastPrinted>
  <dcterms:created xsi:type="dcterms:W3CDTF">2017-02-19T21:04:15Z</dcterms:created>
  <dcterms:modified xsi:type="dcterms:W3CDTF">2018-02-09T00:10:26Z</dcterms:modified>
</cp:coreProperties>
</file>